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  <p:sldMasterId id="2147483692" r:id="rId5"/>
  </p:sldMasterIdLst>
  <p:notesMasterIdLst>
    <p:notesMasterId r:id="rId28"/>
  </p:notesMasterIdLst>
  <p:handoutMasterIdLst>
    <p:handoutMasterId r:id="rId29"/>
  </p:handoutMasterIdLst>
  <p:sldIdLst>
    <p:sldId id="257" r:id="rId6"/>
    <p:sldId id="1060" r:id="rId7"/>
    <p:sldId id="258" r:id="rId8"/>
    <p:sldId id="259" r:id="rId9"/>
    <p:sldId id="1058" r:id="rId10"/>
    <p:sldId id="1059" r:id="rId11"/>
    <p:sldId id="261" r:id="rId12"/>
    <p:sldId id="275" r:id="rId13"/>
    <p:sldId id="262" r:id="rId14"/>
    <p:sldId id="263" r:id="rId15"/>
    <p:sldId id="264" r:id="rId16"/>
    <p:sldId id="274" r:id="rId17"/>
    <p:sldId id="265" r:id="rId18"/>
    <p:sldId id="271" r:id="rId19"/>
    <p:sldId id="266" r:id="rId20"/>
    <p:sldId id="272" r:id="rId21"/>
    <p:sldId id="268" r:id="rId22"/>
    <p:sldId id="276" r:id="rId23"/>
    <p:sldId id="277" r:id="rId24"/>
    <p:sldId id="273" r:id="rId25"/>
    <p:sldId id="267" r:id="rId26"/>
    <p:sldId id="1061" r:id="rId2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A8A"/>
    <a:srgbClr val="38AEBE"/>
    <a:srgbClr val="1B4389"/>
    <a:srgbClr val="5B9BD5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249" autoAdjust="0"/>
  </p:normalViewPr>
  <p:slideViewPr>
    <p:cSldViewPr snapToGrid="0">
      <p:cViewPr varScale="1">
        <p:scale>
          <a:sx n="79" d="100"/>
          <a:sy n="79" d="100"/>
        </p:scale>
        <p:origin x="1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AD8BB-BF7B-4C90-A5F6-845013501BBB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0"/>
      <dgm:spPr/>
      <dgm:t>
        <a:bodyPr/>
        <a:lstStyle/>
        <a:p>
          <a:endParaRPr lang="en-MY"/>
        </a:p>
      </dgm:t>
    </dgm:pt>
    <dgm:pt modelId="{3F584BFB-CA63-4A4D-B2EC-E61191E8FD05}">
      <dgm:prSet phldrT="[Text]" phldr="1" custT="1"/>
      <dgm:spPr/>
      <dgm:t>
        <a:bodyPr/>
        <a:lstStyle/>
        <a:p>
          <a:endParaRPr lang="en-MY" sz="3200" dirty="0"/>
        </a:p>
      </dgm:t>
    </dgm:pt>
    <dgm:pt modelId="{9C1638BF-C148-42CC-90C5-AF2AA52AD268}" type="parTrans" cxnId="{DA5B6A58-AE49-44D3-BC42-D134BDA92533}">
      <dgm:prSet/>
      <dgm:spPr/>
      <dgm:t>
        <a:bodyPr/>
        <a:lstStyle/>
        <a:p>
          <a:endParaRPr lang="en-MY" sz="1000"/>
        </a:p>
      </dgm:t>
    </dgm:pt>
    <dgm:pt modelId="{C9008612-0042-4DF9-B93D-5EF806D0F5CB}" type="sibTrans" cxnId="{DA5B6A58-AE49-44D3-BC42-D134BDA92533}">
      <dgm:prSet/>
      <dgm:spPr/>
      <dgm:t>
        <a:bodyPr/>
        <a:lstStyle/>
        <a:p>
          <a:endParaRPr lang="en-MY" sz="1000"/>
        </a:p>
      </dgm:t>
    </dgm:pt>
    <dgm:pt modelId="{89CBBCF2-36C5-49F1-923A-5B1E1A7511FE}" type="asst">
      <dgm:prSet phldrT="[Text]" phldr="1" custT="1"/>
      <dgm:spPr/>
      <dgm:t>
        <a:bodyPr/>
        <a:lstStyle/>
        <a:p>
          <a:endParaRPr lang="en-MY" sz="3200"/>
        </a:p>
      </dgm:t>
    </dgm:pt>
    <dgm:pt modelId="{0A792BD6-4C56-4197-BC36-D03C54510243}" type="parTrans" cxnId="{971328B6-0239-4843-958C-9E54CA507650}">
      <dgm:prSet/>
      <dgm:spPr/>
      <dgm:t>
        <a:bodyPr/>
        <a:lstStyle/>
        <a:p>
          <a:endParaRPr lang="en-MY" sz="1000"/>
        </a:p>
      </dgm:t>
    </dgm:pt>
    <dgm:pt modelId="{3B33B822-454F-4220-ABD0-472F4744ECCB}" type="sibTrans" cxnId="{971328B6-0239-4843-958C-9E54CA507650}">
      <dgm:prSet/>
      <dgm:spPr/>
      <dgm:t>
        <a:bodyPr/>
        <a:lstStyle/>
        <a:p>
          <a:endParaRPr lang="en-MY" sz="1000"/>
        </a:p>
      </dgm:t>
    </dgm:pt>
    <dgm:pt modelId="{9985FFDA-C53F-438F-97E0-D34BFCD47015}">
      <dgm:prSet phldrT="[Text]" phldr="1" custT="1"/>
      <dgm:spPr/>
      <dgm:t>
        <a:bodyPr/>
        <a:lstStyle/>
        <a:p>
          <a:endParaRPr lang="en-MY" sz="3200"/>
        </a:p>
      </dgm:t>
    </dgm:pt>
    <dgm:pt modelId="{AE909BA8-C256-4515-927E-EEC5148EF7DE}" type="parTrans" cxnId="{2FDF15BE-BAAE-4C03-8362-0AD9A29AFC40}">
      <dgm:prSet/>
      <dgm:spPr/>
      <dgm:t>
        <a:bodyPr/>
        <a:lstStyle/>
        <a:p>
          <a:endParaRPr lang="en-MY" sz="1000"/>
        </a:p>
      </dgm:t>
    </dgm:pt>
    <dgm:pt modelId="{F448019E-22E7-48A0-B9D1-9961BD9808CF}" type="sibTrans" cxnId="{2FDF15BE-BAAE-4C03-8362-0AD9A29AFC40}">
      <dgm:prSet/>
      <dgm:spPr/>
      <dgm:t>
        <a:bodyPr/>
        <a:lstStyle/>
        <a:p>
          <a:endParaRPr lang="en-MY" sz="1000"/>
        </a:p>
      </dgm:t>
    </dgm:pt>
    <dgm:pt modelId="{9F75401D-ED84-4087-B31D-3B06F9CF7B9A}">
      <dgm:prSet phldrT="[Text]" phldr="1" custT="1"/>
      <dgm:spPr/>
      <dgm:t>
        <a:bodyPr/>
        <a:lstStyle/>
        <a:p>
          <a:endParaRPr lang="en-MY" sz="3200"/>
        </a:p>
      </dgm:t>
    </dgm:pt>
    <dgm:pt modelId="{174900CF-CA56-4B2B-8E2D-31D181661A2D}" type="parTrans" cxnId="{654DDC72-E7D5-4958-B9A8-C1F5956222F5}">
      <dgm:prSet/>
      <dgm:spPr/>
      <dgm:t>
        <a:bodyPr/>
        <a:lstStyle/>
        <a:p>
          <a:endParaRPr lang="en-MY" sz="1000"/>
        </a:p>
      </dgm:t>
    </dgm:pt>
    <dgm:pt modelId="{635F5FAC-EBCE-4574-B727-346BC50792C0}" type="sibTrans" cxnId="{654DDC72-E7D5-4958-B9A8-C1F5956222F5}">
      <dgm:prSet/>
      <dgm:spPr/>
      <dgm:t>
        <a:bodyPr/>
        <a:lstStyle/>
        <a:p>
          <a:endParaRPr lang="en-MY" sz="1000"/>
        </a:p>
      </dgm:t>
    </dgm:pt>
    <dgm:pt modelId="{3A475C45-93A4-4A1A-B807-7113B4756AF5}">
      <dgm:prSet phldrT="[Text]" phldr="1" custT="1"/>
      <dgm:spPr/>
      <dgm:t>
        <a:bodyPr/>
        <a:lstStyle/>
        <a:p>
          <a:endParaRPr lang="en-MY" sz="3200"/>
        </a:p>
      </dgm:t>
    </dgm:pt>
    <dgm:pt modelId="{74885E89-E486-4BCC-9F18-E97E1E64C850}" type="parTrans" cxnId="{68413A65-7C5A-43B6-B5B0-221E344561FC}">
      <dgm:prSet/>
      <dgm:spPr/>
      <dgm:t>
        <a:bodyPr/>
        <a:lstStyle/>
        <a:p>
          <a:endParaRPr lang="en-MY" sz="1000"/>
        </a:p>
      </dgm:t>
    </dgm:pt>
    <dgm:pt modelId="{EE8709D3-C3C5-4145-9842-70A521A00C8B}" type="sibTrans" cxnId="{68413A65-7C5A-43B6-B5B0-221E344561FC}">
      <dgm:prSet/>
      <dgm:spPr/>
      <dgm:t>
        <a:bodyPr/>
        <a:lstStyle/>
        <a:p>
          <a:endParaRPr lang="en-MY" sz="1000"/>
        </a:p>
      </dgm:t>
    </dgm:pt>
    <dgm:pt modelId="{790A0ADC-A9E3-4A2E-B748-80D5521DEDB8}" type="pres">
      <dgm:prSet presAssocID="{8B4AD8BB-BF7B-4C90-A5F6-845013501B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78CD576-CBD5-4AA3-AEA8-BAD205E7375D}" type="pres">
      <dgm:prSet presAssocID="{3F584BFB-CA63-4A4D-B2EC-E61191E8FD05}" presName="hierRoot1" presStyleCnt="0">
        <dgm:presLayoutVars>
          <dgm:hierBranch val="init"/>
        </dgm:presLayoutVars>
      </dgm:prSet>
      <dgm:spPr/>
    </dgm:pt>
    <dgm:pt modelId="{15A99E6D-710D-46D5-9E40-3483B59BC1D2}" type="pres">
      <dgm:prSet presAssocID="{3F584BFB-CA63-4A4D-B2EC-E61191E8FD05}" presName="rootComposite1" presStyleCnt="0"/>
      <dgm:spPr/>
    </dgm:pt>
    <dgm:pt modelId="{AE1B521F-499E-4293-8659-D8FB31993BEA}" type="pres">
      <dgm:prSet presAssocID="{3F584BFB-CA63-4A4D-B2EC-E61191E8FD05}" presName="rootText1" presStyleLbl="node0" presStyleIdx="0" presStyleCnt="1">
        <dgm:presLayoutVars>
          <dgm:chPref val="3"/>
        </dgm:presLayoutVars>
      </dgm:prSet>
      <dgm:spPr/>
    </dgm:pt>
    <dgm:pt modelId="{461A3AC0-D75C-4601-8AEB-5C31263885A1}" type="pres">
      <dgm:prSet presAssocID="{3F584BFB-CA63-4A4D-B2EC-E61191E8FD05}" presName="rootConnector1" presStyleLbl="node1" presStyleIdx="0" presStyleCnt="0"/>
      <dgm:spPr/>
    </dgm:pt>
    <dgm:pt modelId="{44EE1AA2-A46C-4BBC-ACFB-F4481EF00C24}" type="pres">
      <dgm:prSet presAssocID="{3F584BFB-CA63-4A4D-B2EC-E61191E8FD05}" presName="hierChild2" presStyleCnt="0"/>
      <dgm:spPr/>
    </dgm:pt>
    <dgm:pt modelId="{7D2BA176-87BD-4CB4-8ADF-5D382BAECBAF}" type="pres">
      <dgm:prSet presAssocID="{AE909BA8-C256-4515-927E-EEC5148EF7DE}" presName="Name37" presStyleLbl="parChTrans1D2" presStyleIdx="0" presStyleCnt="4"/>
      <dgm:spPr/>
    </dgm:pt>
    <dgm:pt modelId="{F67843C1-AAB9-48B9-AC7A-95FF03A6D3B5}" type="pres">
      <dgm:prSet presAssocID="{9985FFDA-C53F-438F-97E0-D34BFCD47015}" presName="hierRoot2" presStyleCnt="0">
        <dgm:presLayoutVars>
          <dgm:hierBranch val="init"/>
        </dgm:presLayoutVars>
      </dgm:prSet>
      <dgm:spPr/>
    </dgm:pt>
    <dgm:pt modelId="{CABE5BFE-A6A7-476A-A0A0-2C35B9EFD4EE}" type="pres">
      <dgm:prSet presAssocID="{9985FFDA-C53F-438F-97E0-D34BFCD47015}" presName="rootComposite" presStyleCnt="0"/>
      <dgm:spPr/>
    </dgm:pt>
    <dgm:pt modelId="{8A0D1C5C-AEAA-4932-AFA2-E6E3C7EA65BA}" type="pres">
      <dgm:prSet presAssocID="{9985FFDA-C53F-438F-97E0-D34BFCD47015}" presName="rootText" presStyleLbl="node2" presStyleIdx="0" presStyleCnt="3">
        <dgm:presLayoutVars>
          <dgm:chPref val="3"/>
        </dgm:presLayoutVars>
      </dgm:prSet>
      <dgm:spPr/>
    </dgm:pt>
    <dgm:pt modelId="{1A42D1E1-4056-4C45-9D35-C7C44E356F45}" type="pres">
      <dgm:prSet presAssocID="{9985FFDA-C53F-438F-97E0-D34BFCD47015}" presName="rootConnector" presStyleLbl="node2" presStyleIdx="0" presStyleCnt="3"/>
      <dgm:spPr/>
    </dgm:pt>
    <dgm:pt modelId="{D326E817-BD2A-4B9C-8323-E5C69F1E0D42}" type="pres">
      <dgm:prSet presAssocID="{9985FFDA-C53F-438F-97E0-D34BFCD47015}" presName="hierChild4" presStyleCnt="0"/>
      <dgm:spPr/>
    </dgm:pt>
    <dgm:pt modelId="{B7C6FBFB-D9AD-4C2A-861E-91F57EF085C9}" type="pres">
      <dgm:prSet presAssocID="{9985FFDA-C53F-438F-97E0-D34BFCD47015}" presName="hierChild5" presStyleCnt="0"/>
      <dgm:spPr/>
    </dgm:pt>
    <dgm:pt modelId="{D7B3D636-5AA9-4EFD-AE22-196EA71AC868}" type="pres">
      <dgm:prSet presAssocID="{174900CF-CA56-4B2B-8E2D-31D181661A2D}" presName="Name37" presStyleLbl="parChTrans1D2" presStyleIdx="1" presStyleCnt="4"/>
      <dgm:spPr/>
    </dgm:pt>
    <dgm:pt modelId="{A4035EC0-A9A1-4A41-B9C8-4F342BEFBC1F}" type="pres">
      <dgm:prSet presAssocID="{9F75401D-ED84-4087-B31D-3B06F9CF7B9A}" presName="hierRoot2" presStyleCnt="0">
        <dgm:presLayoutVars>
          <dgm:hierBranch val="init"/>
        </dgm:presLayoutVars>
      </dgm:prSet>
      <dgm:spPr/>
    </dgm:pt>
    <dgm:pt modelId="{A3451AFB-E69F-479C-9B85-5B7B6E12040C}" type="pres">
      <dgm:prSet presAssocID="{9F75401D-ED84-4087-B31D-3B06F9CF7B9A}" presName="rootComposite" presStyleCnt="0"/>
      <dgm:spPr/>
    </dgm:pt>
    <dgm:pt modelId="{DE3D6ADD-039F-4CC0-BA58-E8F394EBD5EC}" type="pres">
      <dgm:prSet presAssocID="{9F75401D-ED84-4087-B31D-3B06F9CF7B9A}" presName="rootText" presStyleLbl="node2" presStyleIdx="1" presStyleCnt="3">
        <dgm:presLayoutVars>
          <dgm:chPref val="3"/>
        </dgm:presLayoutVars>
      </dgm:prSet>
      <dgm:spPr/>
    </dgm:pt>
    <dgm:pt modelId="{85FC31D2-DF51-46BE-ADBD-7836E5769A4F}" type="pres">
      <dgm:prSet presAssocID="{9F75401D-ED84-4087-B31D-3B06F9CF7B9A}" presName="rootConnector" presStyleLbl="node2" presStyleIdx="1" presStyleCnt="3"/>
      <dgm:spPr/>
    </dgm:pt>
    <dgm:pt modelId="{D8253516-472E-4CE2-9E80-6893D64113EC}" type="pres">
      <dgm:prSet presAssocID="{9F75401D-ED84-4087-B31D-3B06F9CF7B9A}" presName="hierChild4" presStyleCnt="0"/>
      <dgm:spPr/>
    </dgm:pt>
    <dgm:pt modelId="{18645E4C-EC40-48AE-BEE4-1BDA296DB18A}" type="pres">
      <dgm:prSet presAssocID="{9F75401D-ED84-4087-B31D-3B06F9CF7B9A}" presName="hierChild5" presStyleCnt="0"/>
      <dgm:spPr/>
    </dgm:pt>
    <dgm:pt modelId="{032690A9-3BF3-4E91-B7E9-5D1929613079}" type="pres">
      <dgm:prSet presAssocID="{74885E89-E486-4BCC-9F18-E97E1E64C850}" presName="Name37" presStyleLbl="parChTrans1D2" presStyleIdx="2" presStyleCnt="4"/>
      <dgm:spPr/>
    </dgm:pt>
    <dgm:pt modelId="{CD8DE37D-4FDA-424D-92AA-EEB785156FAD}" type="pres">
      <dgm:prSet presAssocID="{3A475C45-93A4-4A1A-B807-7113B4756AF5}" presName="hierRoot2" presStyleCnt="0">
        <dgm:presLayoutVars>
          <dgm:hierBranch val="init"/>
        </dgm:presLayoutVars>
      </dgm:prSet>
      <dgm:spPr/>
    </dgm:pt>
    <dgm:pt modelId="{1BCAB39F-3247-4DF7-9560-CD0EFF7C30F7}" type="pres">
      <dgm:prSet presAssocID="{3A475C45-93A4-4A1A-B807-7113B4756AF5}" presName="rootComposite" presStyleCnt="0"/>
      <dgm:spPr/>
    </dgm:pt>
    <dgm:pt modelId="{CF6EB970-6094-48C6-A4E1-DE5C4C560C7E}" type="pres">
      <dgm:prSet presAssocID="{3A475C45-93A4-4A1A-B807-7113B4756AF5}" presName="rootText" presStyleLbl="node2" presStyleIdx="2" presStyleCnt="3">
        <dgm:presLayoutVars>
          <dgm:chPref val="3"/>
        </dgm:presLayoutVars>
      </dgm:prSet>
      <dgm:spPr/>
    </dgm:pt>
    <dgm:pt modelId="{C274975C-7DB4-4C9D-BEBF-C46654C7D4A6}" type="pres">
      <dgm:prSet presAssocID="{3A475C45-93A4-4A1A-B807-7113B4756AF5}" presName="rootConnector" presStyleLbl="node2" presStyleIdx="2" presStyleCnt="3"/>
      <dgm:spPr/>
    </dgm:pt>
    <dgm:pt modelId="{FC7CD7DF-9065-46A5-9D68-76BC1B8E2135}" type="pres">
      <dgm:prSet presAssocID="{3A475C45-93A4-4A1A-B807-7113B4756AF5}" presName="hierChild4" presStyleCnt="0"/>
      <dgm:spPr/>
    </dgm:pt>
    <dgm:pt modelId="{49ECC52C-83A9-4AB3-BDA5-BBB1A8EC80BB}" type="pres">
      <dgm:prSet presAssocID="{3A475C45-93A4-4A1A-B807-7113B4756AF5}" presName="hierChild5" presStyleCnt="0"/>
      <dgm:spPr/>
    </dgm:pt>
    <dgm:pt modelId="{AE127656-B944-4F00-95ED-6788AEB112BF}" type="pres">
      <dgm:prSet presAssocID="{3F584BFB-CA63-4A4D-B2EC-E61191E8FD05}" presName="hierChild3" presStyleCnt="0"/>
      <dgm:spPr/>
    </dgm:pt>
    <dgm:pt modelId="{FB6D26D8-A0AC-428D-86C1-D3CCFFEA1C3B}" type="pres">
      <dgm:prSet presAssocID="{0A792BD6-4C56-4197-BC36-D03C54510243}" presName="Name111" presStyleLbl="parChTrans1D2" presStyleIdx="3" presStyleCnt="4"/>
      <dgm:spPr/>
    </dgm:pt>
    <dgm:pt modelId="{7CE9AA26-8890-4BFD-8C7C-AEFDC3A05E2A}" type="pres">
      <dgm:prSet presAssocID="{89CBBCF2-36C5-49F1-923A-5B1E1A7511FE}" presName="hierRoot3" presStyleCnt="0">
        <dgm:presLayoutVars>
          <dgm:hierBranch val="init"/>
        </dgm:presLayoutVars>
      </dgm:prSet>
      <dgm:spPr/>
    </dgm:pt>
    <dgm:pt modelId="{D7DA33F5-767C-4CAC-885A-D0E363B3BEBD}" type="pres">
      <dgm:prSet presAssocID="{89CBBCF2-36C5-49F1-923A-5B1E1A7511FE}" presName="rootComposite3" presStyleCnt="0"/>
      <dgm:spPr/>
    </dgm:pt>
    <dgm:pt modelId="{E4F1F649-4D51-4C68-B7FB-53CC77ECE8E7}" type="pres">
      <dgm:prSet presAssocID="{89CBBCF2-36C5-49F1-923A-5B1E1A7511FE}" presName="rootText3" presStyleLbl="asst1" presStyleIdx="0" presStyleCnt="1">
        <dgm:presLayoutVars>
          <dgm:chPref val="3"/>
        </dgm:presLayoutVars>
      </dgm:prSet>
      <dgm:spPr/>
    </dgm:pt>
    <dgm:pt modelId="{55CD8707-3F53-4A14-AEF5-C49FD215EC00}" type="pres">
      <dgm:prSet presAssocID="{89CBBCF2-36C5-49F1-923A-5B1E1A7511FE}" presName="rootConnector3" presStyleLbl="asst1" presStyleIdx="0" presStyleCnt="1"/>
      <dgm:spPr/>
    </dgm:pt>
    <dgm:pt modelId="{87B424A8-A10A-4B30-9F51-08093FC263E2}" type="pres">
      <dgm:prSet presAssocID="{89CBBCF2-36C5-49F1-923A-5B1E1A7511FE}" presName="hierChild6" presStyleCnt="0"/>
      <dgm:spPr/>
    </dgm:pt>
    <dgm:pt modelId="{C086C652-213D-4FF6-B319-2C5A97A80691}" type="pres">
      <dgm:prSet presAssocID="{89CBBCF2-36C5-49F1-923A-5B1E1A7511FE}" presName="hierChild7" presStyleCnt="0"/>
      <dgm:spPr/>
    </dgm:pt>
  </dgm:ptLst>
  <dgm:cxnLst>
    <dgm:cxn modelId="{81896600-EC31-498C-B086-5AB6347B0B8F}" type="presOf" srcId="{9F75401D-ED84-4087-B31D-3B06F9CF7B9A}" destId="{85FC31D2-DF51-46BE-ADBD-7836E5769A4F}" srcOrd="1" destOrd="0" presId="urn:microsoft.com/office/officeart/2005/8/layout/orgChart1"/>
    <dgm:cxn modelId="{5A84291E-0DA5-4DB3-84AC-AA8A23FEF377}" type="presOf" srcId="{3A475C45-93A4-4A1A-B807-7113B4756AF5}" destId="{C274975C-7DB4-4C9D-BEBF-C46654C7D4A6}" srcOrd="1" destOrd="0" presId="urn:microsoft.com/office/officeart/2005/8/layout/orgChart1"/>
    <dgm:cxn modelId="{B7B42B29-81C8-43BF-B11A-F176BDB42F3B}" type="presOf" srcId="{3F584BFB-CA63-4A4D-B2EC-E61191E8FD05}" destId="{AE1B521F-499E-4293-8659-D8FB31993BEA}" srcOrd="0" destOrd="0" presId="urn:microsoft.com/office/officeart/2005/8/layout/orgChart1"/>
    <dgm:cxn modelId="{2029182D-6054-4718-8B02-B9748969F444}" type="presOf" srcId="{3A475C45-93A4-4A1A-B807-7113B4756AF5}" destId="{CF6EB970-6094-48C6-A4E1-DE5C4C560C7E}" srcOrd="0" destOrd="0" presId="urn:microsoft.com/office/officeart/2005/8/layout/orgChart1"/>
    <dgm:cxn modelId="{E60A6D39-0ABB-4561-97D8-95B82E7DE53B}" type="presOf" srcId="{89CBBCF2-36C5-49F1-923A-5B1E1A7511FE}" destId="{55CD8707-3F53-4A14-AEF5-C49FD215EC00}" srcOrd="1" destOrd="0" presId="urn:microsoft.com/office/officeart/2005/8/layout/orgChart1"/>
    <dgm:cxn modelId="{C7AB433C-148A-4205-8281-D233F0F59E7E}" type="presOf" srcId="{9985FFDA-C53F-438F-97E0-D34BFCD47015}" destId="{1A42D1E1-4056-4C45-9D35-C7C44E356F45}" srcOrd="1" destOrd="0" presId="urn:microsoft.com/office/officeart/2005/8/layout/orgChart1"/>
    <dgm:cxn modelId="{DDB9583F-97FC-4DE3-8AA3-1D461D019F97}" type="presOf" srcId="{AE909BA8-C256-4515-927E-EEC5148EF7DE}" destId="{7D2BA176-87BD-4CB4-8ADF-5D382BAECBAF}" srcOrd="0" destOrd="0" presId="urn:microsoft.com/office/officeart/2005/8/layout/orgChart1"/>
    <dgm:cxn modelId="{68413A65-7C5A-43B6-B5B0-221E344561FC}" srcId="{3F584BFB-CA63-4A4D-B2EC-E61191E8FD05}" destId="{3A475C45-93A4-4A1A-B807-7113B4756AF5}" srcOrd="3" destOrd="0" parTransId="{74885E89-E486-4BCC-9F18-E97E1E64C850}" sibTransId="{EE8709D3-C3C5-4145-9842-70A521A00C8B}"/>
    <dgm:cxn modelId="{DAED2B6E-4BE8-4424-AD1B-97F2D55879FC}" type="presOf" srcId="{174900CF-CA56-4B2B-8E2D-31D181661A2D}" destId="{D7B3D636-5AA9-4EFD-AE22-196EA71AC868}" srcOrd="0" destOrd="0" presId="urn:microsoft.com/office/officeart/2005/8/layout/orgChart1"/>
    <dgm:cxn modelId="{654DDC72-E7D5-4958-B9A8-C1F5956222F5}" srcId="{3F584BFB-CA63-4A4D-B2EC-E61191E8FD05}" destId="{9F75401D-ED84-4087-B31D-3B06F9CF7B9A}" srcOrd="2" destOrd="0" parTransId="{174900CF-CA56-4B2B-8E2D-31D181661A2D}" sibTransId="{635F5FAC-EBCE-4574-B727-346BC50792C0}"/>
    <dgm:cxn modelId="{DA5B6A58-AE49-44D3-BC42-D134BDA92533}" srcId="{8B4AD8BB-BF7B-4C90-A5F6-845013501BBB}" destId="{3F584BFB-CA63-4A4D-B2EC-E61191E8FD05}" srcOrd="0" destOrd="0" parTransId="{9C1638BF-C148-42CC-90C5-AF2AA52AD268}" sibTransId="{C9008612-0042-4DF9-B93D-5EF806D0F5CB}"/>
    <dgm:cxn modelId="{6F164779-ED8A-4D9D-A324-5397B4E09167}" type="presOf" srcId="{0A792BD6-4C56-4197-BC36-D03C54510243}" destId="{FB6D26D8-A0AC-428D-86C1-D3CCFFEA1C3B}" srcOrd="0" destOrd="0" presId="urn:microsoft.com/office/officeart/2005/8/layout/orgChart1"/>
    <dgm:cxn modelId="{B2269C83-08ED-42DB-88DF-015526851F18}" type="presOf" srcId="{74885E89-E486-4BCC-9F18-E97E1E64C850}" destId="{032690A9-3BF3-4E91-B7E9-5D1929613079}" srcOrd="0" destOrd="0" presId="urn:microsoft.com/office/officeart/2005/8/layout/orgChart1"/>
    <dgm:cxn modelId="{8FC2BF8B-B708-4ECA-A185-001823CCEB06}" type="presOf" srcId="{3F584BFB-CA63-4A4D-B2EC-E61191E8FD05}" destId="{461A3AC0-D75C-4601-8AEB-5C31263885A1}" srcOrd="1" destOrd="0" presId="urn:microsoft.com/office/officeart/2005/8/layout/orgChart1"/>
    <dgm:cxn modelId="{95ED5697-4BD9-4420-8E02-CCA36F55E396}" type="presOf" srcId="{89CBBCF2-36C5-49F1-923A-5B1E1A7511FE}" destId="{E4F1F649-4D51-4C68-B7FB-53CC77ECE8E7}" srcOrd="0" destOrd="0" presId="urn:microsoft.com/office/officeart/2005/8/layout/orgChart1"/>
    <dgm:cxn modelId="{BFEFDAA5-B71D-429E-BB0A-9E55273B90D1}" type="presOf" srcId="{9F75401D-ED84-4087-B31D-3B06F9CF7B9A}" destId="{DE3D6ADD-039F-4CC0-BA58-E8F394EBD5EC}" srcOrd="0" destOrd="0" presId="urn:microsoft.com/office/officeart/2005/8/layout/orgChart1"/>
    <dgm:cxn modelId="{971328B6-0239-4843-958C-9E54CA507650}" srcId="{3F584BFB-CA63-4A4D-B2EC-E61191E8FD05}" destId="{89CBBCF2-36C5-49F1-923A-5B1E1A7511FE}" srcOrd="0" destOrd="0" parTransId="{0A792BD6-4C56-4197-BC36-D03C54510243}" sibTransId="{3B33B822-454F-4220-ABD0-472F4744ECCB}"/>
    <dgm:cxn modelId="{2FDF15BE-BAAE-4C03-8362-0AD9A29AFC40}" srcId="{3F584BFB-CA63-4A4D-B2EC-E61191E8FD05}" destId="{9985FFDA-C53F-438F-97E0-D34BFCD47015}" srcOrd="1" destOrd="0" parTransId="{AE909BA8-C256-4515-927E-EEC5148EF7DE}" sibTransId="{F448019E-22E7-48A0-B9D1-9961BD9808CF}"/>
    <dgm:cxn modelId="{197146CB-E8D2-40D3-8425-DDD54504AEB3}" type="presOf" srcId="{8B4AD8BB-BF7B-4C90-A5F6-845013501BBB}" destId="{790A0ADC-A9E3-4A2E-B748-80D5521DEDB8}" srcOrd="0" destOrd="0" presId="urn:microsoft.com/office/officeart/2005/8/layout/orgChart1"/>
    <dgm:cxn modelId="{4B362BFA-BB17-4930-8C0E-4A36775B8AAB}" type="presOf" srcId="{9985FFDA-C53F-438F-97E0-D34BFCD47015}" destId="{8A0D1C5C-AEAA-4932-AFA2-E6E3C7EA65BA}" srcOrd="0" destOrd="0" presId="urn:microsoft.com/office/officeart/2005/8/layout/orgChart1"/>
    <dgm:cxn modelId="{FB05C5FD-729E-45DF-A36E-70FE60329D87}" type="presParOf" srcId="{790A0ADC-A9E3-4A2E-B748-80D5521DEDB8}" destId="{C78CD576-CBD5-4AA3-AEA8-BAD205E7375D}" srcOrd="0" destOrd="0" presId="urn:microsoft.com/office/officeart/2005/8/layout/orgChart1"/>
    <dgm:cxn modelId="{6C99EF9D-22D2-41B1-BD9C-6814F9D23C37}" type="presParOf" srcId="{C78CD576-CBD5-4AA3-AEA8-BAD205E7375D}" destId="{15A99E6D-710D-46D5-9E40-3483B59BC1D2}" srcOrd="0" destOrd="0" presId="urn:microsoft.com/office/officeart/2005/8/layout/orgChart1"/>
    <dgm:cxn modelId="{A92C4101-C6D8-463E-B9F5-0C643BBD5C19}" type="presParOf" srcId="{15A99E6D-710D-46D5-9E40-3483B59BC1D2}" destId="{AE1B521F-499E-4293-8659-D8FB31993BEA}" srcOrd="0" destOrd="0" presId="urn:microsoft.com/office/officeart/2005/8/layout/orgChart1"/>
    <dgm:cxn modelId="{C2433968-DE0E-408E-A8C4-E5493A3EBC65}" type="presParOf" srcId="{15A99E6D-710D-46D5-9E40-3483B59BC1D2}" destId="{461A3AC0-D75C-4601-8AEB-5C31263885A1}" srcOrd="1" destOrd="0" presId="urn:microsoft.com/office/officeart/2005/8/layout/orgChart1"/>
    <dgm:cxn modelId="{9D60C871-A671-4566-A73F-4CF4760A6CDA}" type="presParOf" srcId="{C78CD576-CBD5-4AA3-AEA8-BAD205E7375D}" destId="{44EE1AA2-A46C-4BBC-ACFB-F4481EF00C24}" srcOrd="1" destOrd="0" presId="urn:microsoft.com/office/officeart/2005/8/layout/orgChart1"/>
    <dgm:cxn modelId="{014C7596-673F-408F-AA41-AEBC80F99115}" type="presParOf" srcId="{44EE1AA2-A46C-4BBC-ACFB-F4481EF00C24}" destId="{7D2BA176-87BD-4CB4-8ADF-5D382BAECBAF}" srcOrd="0" destOrd="0" presId="urn:microsoft.com/office/officeart/2005/8/layout/orgChart1"/>
    <dgm:cxn modelId="{9C5E03D2-3191-484E-9464-0009C97D7CF8}" type="presParOf" srcId="{44EE1AA2-A46C-4BBC-ACFB-F4481EF00C24}" destId="{F67843C1-AAB9-48B9-AC7A-95FF03A6D3B5}" srcOrd="1" destOrd="0" presId="urn:microsoft.com/office/officeart/2005/8/layout/orgChart1"/>
    <dgm:cxn modelId="{E331644A-3C08-445A-90BF-966801176B28}" type="presParOf" srcId="{F67843C1-AAB9-48B9-AC7A-95FF03A6D3B5}" destId="{CABE5BFE-A6A7-476A-A0A0-2C35B9EFD4EE}" srcOrd="0" destOrd="0" presId="urn:microsoft.com/office/officeart/2005/8/layout/orgChart1"/>
    <dgm:cxn modelId="{866BE0E0-3E3C-4C9B-8FCF-347863836F69}" type="presParOf" srcId="{CABE5BFE-A6A7-476A-A0A0-2C35B9EFD4EE}" destId="{8A0D1C5C-AEAA-4932-AFA2-E6E3C7EA65BA}" srcOrd="0" destOrd="0" presId="urn:microsoft.com/office/officeart/2005/8/layout/orgChart1"/>
    <dgm:cxn modelId="{20F8CFAD-28B2-4BBF-86C2-4D1274E3B425}" type="presParOf" srcId="{CABE5BFE-A6A7-476A-A0A0-2C35B9EFD4EE}" destId="{1A42D1E1-4056-4C45-9D35-C7C44E356F45}" srcOrd="1" destOrd="0" presId="urn:microsoft.com/office/officeart/2005/8/layout/orgChart1"/>
    <dgm:cxn modelId="{14B4E2A3-9479-4E44-AD61-1EC64BCD7DE8}" type="presParOf" srcId="{F67843C1-AAB9-48B9-AC7A-95FF03A6D3B5}" destId="{D326E817-BD2A-4B9C-8323-E5C69F1E0D42}" srcOrd="1" destOrd="0" presId="urn:microsoft.com/office/officeart/2005/8/layout/orgChart1"/>
    <dgm:cxn modelId="{3045EE26-E8D6-490B-8570-AEE0852A8444}" type="presParOf" srcId="{F67843C1-AAB9-48B9-AC7A-95FF03A6D3B5}" destId="{B7C6FBFB-D9AD-4C2A-861E-91F57EF085C9}" srcOrd="2" destOrd="0" presId="urn:microsoft.com/office/officeart/2005/8/layout/orgChart1"/>
    <dgm:cxn modelId="{8075BF4C-393E-4D8C-A258-B538C6AC5850}" type="presParOf" srcId="{44EE1AA2-A46C-4BBC-ACFB-F4481EF00C24}" destId="{D7B3D636-5AA9-4EFD-AE22-196EA71AC868}" srcOrd="2" destOrd="0" presId="urn:microsoft.com/office/officeart/2005/8/layout/orgChart1"/>
    <dgm:cxn modelId="{A37582BC-0FDB-4792-AF49-190E54D64F2B}" type="presParOf" srcId="{44EE1AA2-A46C-4BBC-ACFB-F4481EF00C24}" destId="{A4035EC0-A9A1-4A41-B9C8-4F342BEFBC1F}" srcOrd="3" destOrd="0" presId="urn:microsoft.com/office/officeart/2005/8/layout/orgChart1"/>
    <dgm:cxn modelId="{24129C32-ECE1-4F68-A82A-7BF6D257AD45}" type="presParOf" srcId="{A4035EC0-A9A1-4A41-B9C8-4F342BEFBC1F}" destId="{A3451AFB-E69F-479C-9B85-5B7B6E12040C}" srcOrd="0" destOrd="0" presId="urn:microsoft.com/office/officeart/2005/8/layout/orgChart1"/>
    <dgm:cxn modelId="{9791F291-406A-4C1E-89FF-6326A5047C63}" type="presParOf" srcId="{A3451AFB-E69F-479C-9B85-5B7B6E12040C}" destId="{DE3D6ADD-039F-4CC0-BA58-E8F394EBD5EC}" srcOrd="0" destOrd="0" presId="urn:microsoft.com/office/officeart/2005/8/layout/orgChart1"/>
    <dgm:cxn modelId="{5D23478B-8A6B-41C2-BB06-1C5EC3E9A770}" type="presParOf" srcId="{A3451AFB-E69F-479C-9B85-5B7B6E12040C}" destId="{85FC31D2-DF51-46BE-ADBD-7836E5769A4F}" srcOrd="1" destOrd="0" presId="urn:microsoft.com/office/officeart/2005/8/layout/orgChart1"/>
    <dgm:cxn modelId="{25F85218-D7E1-45ED-B3BB-9C04B314C196}" type="presParOf" srcId="{A4035EC0-A9A1-4A41-B9C8-4F342BEFBC1F}" destId="{D8253516-472E-4CE2-9E80-6893D64113EC}" srcOrd="1" destOrd="0" presId="urn:microsoft.com/office/officeart/2005/8/layout/orgChart1"/>
    <dgm:cxn modelId="{64949DBD-0EAD-4A10-BB5C-F069BC954C79}" type="presParOf" srcId="{A4035EC0-A9A1-4A41-B9C8-4F342BEFBC1F}" destId="{18645E4C-EC40-48AE-BEE4-1BDA296DB18A}" srcOrd="2" destOrd="0" presId="urn:microsoft.com/office/officeart/2005/8/layout/orgChart1"/>
    <dgm:cxn modelId="{A1E13D1B-74D3-4F5B-AEDC-BD665907A29E}" type="presParOf" srcId="{44EE1AA2-A46C-4BBC-ACFB-F4481EF00C24}" destId="{032690A9-3BF3-4E91-B7E9-5D1929613079}" srcOrd="4" destOrd="0" presId="urn:microsoft.com/office/officeart/2005/8/layout/orgChart1"/>
    <dgm:cxn modelId="{27CA1D1D-6D3B-4E88-97E2-5995D832BFA0}" type="presParOf" srcId="{44EE1AA2-A46C-4BBC-ACFB-F4481EF00C24}" destId="{CD8DE37D-4FDA-424D-92AA-EEB785156FAD}" srcOrd="5" destOrd="0" presId="urn:microsoft.com/office/officeart/2005/8/layout/orgChart1"/>
    <dgm:cxn modelId="{02178D31-CC4D-41EB-99BB-E1E454D3E9E5}" type="presParOf" srcId="{CD8DE37D-4FDA-424D-92AA-EEB785156FAD}" destId="{1BCAB39F-3247-4DF7-9560-CD0EFF7C30F7}" srcOrd="0" destOrd="0" presId="urn:microsoft.com/office/officeart/2005/8/layout/orgChart1"/>
    <dgm:cxn modelId="{84C3A830-17E9-4D79-8768-236FE6802B3F}" type="presParOf" srcId="{1BCAB39F-3247-4DF7-9560-CD0EFF7C30F7}" destId="{CF6EB970-6094-48C6-A4E1-DE5C4C560C7E}" srcOrd="0" destOrd="0" presId="urn:microsoft.com/office/officeart/2005/8/layout/orgChart1"/>
    <dgm:cxn modelId="{79646209-1382-41FE-8295-7C9B7B9F5DC6}" type="presParOf" srcId="{1BCAB39F-3247-4DF7-9560-CD0EFF7C30F7}" destId="{C274975C-7DB4-4C9D-BEBF-C46654C7D4A6}" srcOrd="1" destOrd="0" presId="urn:microsoft.com/office/officeart/2005/8/layout/orgChart1"/>
    <dgm:cxn modelId="{4F86C449-BF34-4BEC-8669-DDE08EC8920E}" type="presParOf" srcId="{CD8DE37D-4FDA-424D-92AA-EEB785156FAD}" destId="{FC7CD7DF-9065-46A5-9D68-76BC1B8E2135}" srcOrd="1" destOrd="0" presId="urn:microsoft.com/office/officeart/2005/8/layout/orgChart1"/>
    <dgm:cxn modelId="{488C5218-9C76-49C4-BC95-BE5F0E2A8A2A}" type="presParOf" srcId="{CD8DE37D-4FDA-424D-92AA-EEB785156FAD}" destId="{49ECC52C-83A9-4AB3-BDA5-BBB1A8EC80BB}" srcOrd="2" destOrd="0" presId="urn:microsoft.com/office/officeart/2005/8/layout/orgChart1"/>
    <dgm:cxn modelId="{4BDA3B2D-9454-4074-9B8D-30673598AD58}" type="presParOf" srcId="{C78CD576-CBD5-4AA3-AEA8-BAD205E7375D}" destId="{AE127656-B944-4F00-95ED-6788AEB112BF}" srcOrd="2" destOrd="0" presId="urn:microsoft.com/office/officeart/2005/8/layout/orgChart1"/>
    <dgm:cxn modelId="{B89CD4E6-BEC4-42EF-8973-4C097561B751}" type="presParOf" srcId="{AE127656-B944-4F00-95ED-6788AEB112BF}" destId="{FB6D26D8-A0AC-428D-86C1-D3CCFFEA1C3B}" srcOrd="0" destOrd="0" presId="urn:microsoft.com/office/officeart/2005/8/layout/orgChart1"/>
    <dgm:cxn modelId="{0420DFF0-5956-41CE-8566-FAB842F118F9}" type="presParOf" srcId="{AE127656-B944-4F00-95ED-6788AEB112BF}" destId="{7CE9AA26-8890-4BFD-8C7C-AEFDC3A05E2A}" srcOrd="1" destOrd="0" presId="urn:microsoft.com/office/officeart/2005/8/layout/orgChart1"/>
    <dgm:cxn modelId="{715B6844-BB0E-4025-8DC0-5715F7D1054C}" type="presParOf" srcId="{7CE9AA26-8890-4BFD-8C7C-AEFDC3A05E2A}" destId="{D7DA33F5-767C-4CAC-885A-D0E363B3BEBD}" srcOrd="0" destOrd="0" presId="urn:microsoft.com/office/officeart/2005/8/layout/orgChart1"/>
    <dgm:cxn modelId="{35788EEA-A926-491B-BA36-92CBBAC83208}" type="presParOf" srcId="{D7DA33F5-767C-4CAC-885A-D0E363B3BEBD}" destId="{E4F1F649-4D51-4C68-B7FB-53CC77ECE8E7}" srcOrd="0" destOrd="0" presId="urn:microsoft.com/office/officeart/2005/8/layout/orgChart1"/>
    <dgm:cxn modelId="{FB6B102E-BA11-4AC4-9D66-2023FAE2FB29}" type="presParOf" srcId="{D7DA33F5-767C-4CAC-885A-D0E363B3BEBD}" destId="{55CD8707-3F53-4A14-AEF5-C49FD215EC00}" srcOrd="1" destOrd="0" presId="urn:microsoft.com/office/officeart/2005/8/layout/orgChart1"/>
    <dgm:cxn modelId="{97C20435-AFF2-40B9-8ED9-427AF40CE84F}" type="presParOf" srcId="{7CE9AA26-8890-4BFD-8C7C-AEFDC3A05E2A}" destId="{87B424A8-A10A-4B30-9F51-08093FC263E2}" srcOrd="1" destOrd="0" presId="urn:microsoft.com/office/officeart/2005/8/layout/orgChart1"/>
    <dgm:cxn modelId="{02E29629-52E4-4BCE-B59A-B13DC041D6DA}" type="presParOf" srcId="{7CE9AA26-8890-4BFD-8C7C-AEFDC3A05E2A}" destId="{C086C652-213D-4FF6-B319-2C5A97A806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D26D8-A0AC-428D-86C1-D3CCFFEA1C3B}">
      <dsp:nvSpPr>
        <dsp:cNvPr id="0" name=""/>
        <dsp:cNvSpPr/>
      </dsp:nvSpPr>
      <dsp:spPr>
        <a:xfrm>
          <a:off x="2796531" y="1374285"/>
          <a:ext cx="182924" cy="801383"/>
        </a:xfrm>
        <a:custGeom>
          <a:avLst/>
          <a:gdLst/>
          <a:ahLst/>
          <a:cxnLst/>
          <a:rect l="0" t="0" r="0" b="0"/>
          <a:pathLst>
            <a:path>
              <a:moveTo>
                <a:pt x="182924" y="0"/>
              </a:moveTo>
              <a:lnTo>
                <a:pt x="182924" y="801383"/>
              </a:lnTo>
              <a:lnTo>
                <a:pt x="0" y="80138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690A9-3BF3-4E91-B7E9-5D1929613079}">
      <dsp:nvSpPr>
        <dsp:cNvPr id="0" name=""/>
        <dsp:cNvSpPr/>
      </dsp:nvSpPr>
      <dsp:spPr>
        <a:xfrm>
          <a:off x="2979456" y="1374285"/>
          <a:ext cx="2107987" cy="1602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9842"/>
              </a:lnTo>
              <a:lnTo>
                <a:pt x="2107987" y="1419842"/>
              </a:lnTo>
              <a:lnTo>
                <a:pt x="2107987" y="1602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3D636-5AA9-4EFD-AE22-196EA71AC868}">
      <dsp:nvSpPr>
        <dsp:cNvPr id="0" name=""/>
        <dsp:cNvSpPr/>
      </dsp:nvSpPr>
      <dsp:spPr>
        <a:xfrm>
          <a:off x="2933736" y="1374285"/>
          <a:ext cx="91440" cy="16027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2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BA176-87BD-4CB4-8ADF-5D382BAECBAF}">
      <dsp:nvSpPr>
        <dsp:cNvPr id="0" name=""/>
        <dsp:cNvSpPr/>
      </dsp:nvSpPr>
      <dsp:spPr>
        <a:xfrm>
          <a:off x="871469" y="1374285"/>
          <a:ext cx="2107987" cy="1602767"/>
        </a:xfrm>
        <a:custGeom>
          <a:avLst/>
          <a:gdLst/>
          <a:ahLst/>
          <a:cxnLst/>
          <a:rect l="0" t="0" r="0" b="0"/>
          <a:pathLst>
            <a:path>
              <a:moveTo>
                <a:pt x="2107987" y="0"/>
              </a:moveTo>
              <a:lnTo>
                <a:pt x="2107987" y="1419842"/>
              </a:lnTo>
              <a:lnTo>
                <a:pt x="0" y="1419842"/>
              </a:lnTo>
              <a:lnTo>
                <a:pt x="0" y="1602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B521F-499E-4293-8659-D8FB31993BEA}">
      <dsp:nvSpPr>
        <dsp:cNvPr id="0" name=""/>
        <dsp:cNvSpPr/>
      </dsp:nvSpPr>
      <dsp:spPr>
        <a:xfrm>
          <a:off x="2108387" y="503216"/>
          <a:ext cx="1742138" cy="8710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Y" sz="3200" kern="1200" dirty="0"/>
        </a:p>
      </dsp:txBody>
      <dsp:txXfrm>
        <a:off x="2108387" y="503216"/>
        <a:ext cx="1742138" cy="871069"/>
      </dsp:txXfrm>
    </dsp:sp>
    <dsp:sp modelId="{8A0D1C5C-AEAA-4932-AFA2-E6E3C7EA65BA}">
      <dsp:nvSpPr>
        <dsp:cNvPr id="0" name=""/>
        <dsp:cNvSpPr/>
      </dsp:nvSpPr>
      <dsp:spPr>
        <a:xfrm>
          <a:off x="400" y="2977052"/>
          <a:ext cx="1742138" cy="8710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Y" sz="3200" kern="1200"/>
        </a:p>
      </dsp:txBody>
      <dsp:txXfrm>
        <a:off x="400" y="2977052"/>
        <a:ext cx="1742138" cy="871069"/>
      </dsp:txXfrm>
    </dsp:sp>
    <dsp:sp modelId="{DE3D6ADD-039F-4CC0-BA58-E8F394EBD5EC}">
      <dsp:nvSpPr>
        <dsp:cNvPr id="0" name=""/>
        <dsp:cNvSpPr/>
      </dsp:nvSpPr>
      <dsp:spPr>
        <a:xfrm>
          <a:off x="2108387" y="2977052"/>
          <a:ext cx="1742138" cy="8710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Y" sz="3200" kern="1200"/>
        </a:p>
      </dsp:txBody>
      <dsp:txXfrm>
        <a:off x="2108387" y="2977052"/>
        <a:ext cx="1742138" cy="871069"/>
      </dsp:txXfrm>
    </dsp:sp>
    <dsp:sp modelId="{CF6EB970-6094-48C6-A4E1-DE5C4C560C7E}">
      <dsp:nvSpPr>
        <dsp:cNvPr id="0" name=""/>
        <dsp:cNvSpPr/>
      </dsp:nvSpPr>
      <dsp:spPr>
        <a:xfrm>
          <a:off x="4216374" y="2977052"/>
          <a:ext cx="1742138" cy="8710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Y" sz="3200" kern="1200"/>
        </a:p>
      </dsp:txBody>
      <dsp:txXfrm>
        <a:off x="4216374" y="2977052"/>
        <a:ext cx="1742138" cy="871069"/>
      </dsp:txXfrm>
    </dsp:sp>
    <dsp:sp modelId="{E4F1F649-4D51-4C68-B7FB-53CC77ECE8E7}">
      <dsp:nvSpPr>
        <dsp:cNvPr id="0" name=""/>
        <dsp:cNvSpPr/>
      </dsp:nvSpPr>
      <dsp:spPr>
        <a:xfrm>
          <a:off x="1054393" y="1740134"/>
          <a:ext cx="1742138" cy="8710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MY" sz="3200" kern="1200"/>
        </a:p>
      </dsp:txBody>
      <dsp:txXfrm>
        <a:off x="1054393" y="1740134"/>
        <a:ext cx="1742138" cy="871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E9D3B0-D6FA-4CF6-A476-17CC1FB83C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7B56A-6902-40DF-8BFA-165D2230D8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7DE92-43C6-48A4-8945-D1A8C221C4B1}" type="datetimeFigureOut">
              <a:rPr lang="en-MY" smtClean="0"/>
              <a:t>9/6/2022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292EFF-40ED-4FA0-8E6A-D9555B05EF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8FCBE-1F84-4625-88BD-1EF056B94F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BDFFB-C93B-47B1-A61A-6AA3F0F01F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64369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A3D93-FC22-4670-A508-066FDA66AAF3}" type="datetimeFigureOut">
              <a:rPr lang="en-MY" smtClean="0"/>
              <a:t>9/6/2022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4DEBA-D5A1-41AC-A4B6-00C34C5436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7343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ABE0-52D3-4797-B563-59C29053E4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algn="ctr"/>
            <a:r>
              <a:rPr lang="en-US" sz="6000" b="1" dirty="0">
                <a:latin typeface="Century Gothic" panose="020B0502020202020204" pitchFamily="34" charset="0"/>
                <a:cs typeface="Gill Sans" panose="020B0502020104020203" pitchFamily="34" charset="-79"/>
              </a:rPr>
              <a:t>LCC PROVISIONAL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BF66A-A443-439B-A92D-FCE993202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FB207-158F-4148-9D6C-BF24DB3A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MGTC/DC/REC/LCC-013 – REV: 1  11/5/2020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2FD35-C58C-4635-9E81-A2553CEA1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EDC61-3F52-4B43-8B32-7ACB625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VERSION 1.0_1_5_2019</a:t>
            </a:r>
            <a:endParaRPr lang="en-MY" dirty="0"/>
          </a:p>
        </p:txBody>
      </p:sp>
      <p:pic>
        <p:nvPicPr>
          <p:cNvPr id="7" name="Google Shape;61;p1">
            <a:extLst>
              <a:ext uri="{FF2B5EF4-FFF2-40B4-BE49-F238E27FC236}">
                <a16:creationId xmlns:a16="http://schemas.microsoft.com/office/drawing/2014/main" id="{2026B0A8-FBE4-48E1-A04E-558AA1A2FAFE}"/>
              </a:ext>
            </a:extLst>
          </p:cNvPr>
          <p:cNvPicPr/>
          <p:nvPr userDrawn="1"/>
        </p:nvPicPr>
        <p:blipFill rotWithShape="1">
          <a:blip r:embed="rId2">
            <a:alphaModFix/>
          </a:blip>
          <a:srcRect l="43231"/>
          <a:stretch/>
        </p:blipFill>
        <p:spPr bwMode="auto">
          <a:xfrm>
            <a:off x="137158" y="136525"/>
            <a:ext cx="1101091" cy="5975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2596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tners &amp; Stak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53290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E9FC6D-A44F-458F-B526-6D1B41459BAE}"/>
              </a:ext>
            </a:extLst>
          </p:cNvPr>
          <p:cNvCxnSpPr>
            <a:cxnSpLocks/>
          </p:cNvCxnSpPr>
          <p:nvPr userDrawn="1"/>
        </p:nvCxnSpPr>
        <p:spPr>
          <a:xfrm>
            <a:off x="4946842" y="679381"/>
            <a:ext cx="11119" cy="5642979"/>
          </a:xfrm>
          <a:prstGeom prst="line">
            <a:avLst/>
          </a:prstGeom>
          <a:ln>
            <a:solidFill>
              <a:srgbClr val="007D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24EFD03-F418-466E-8FBA-C7F27FFD3B89}"/>
              </a:ext>
            </a:extLst>
          </p:cNvPr>
          <p:cNvSpPr txBox="1"/>
          <p:nvPr userDrawn="1"/>
        </p:nvSpPr>
        <p:spPr>
          <a:xfrm>
            <a:off x="75371" y="950476"/>
            <a:ext cx="4802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u="sng" dirty="0"/>
              <a:t>PARTNERS</a:t>
            </a:r>
            <a:endParaRPr lang="en-US" sz="2000" b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DF93BB-5893-47BD-A941-A5C17CF38409}"/>
              </a:ext>
            </a:extLst>
          </p:cNvPr>
          <p:cNvSpPr txBox="1"/>
          <p:nvPr userDrawn="1"/>
        </p:nvSpPr>
        <p:spPr>
          <a:xfrm>
            <a:off x="5028033" y="953094"/>
            <a:ext cx="4802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u="sng" dirty="0"/>
              <a:t>STAKEHOLDERS</a:t>
            </a:r>
            <a:endParaRPr lang="en-US" sz="2000" b="1" u="sng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A8EBA62-6D8A-42B4-9AC0-69E78293973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PARTNERS &amp;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of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47749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8CA502F-5568-4D2E-9F63-AF0A66CCB695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LIST OF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5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line Measurement - Ener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02029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F2CEE1-044A-4675-B067-5D5BA0DFCEC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86925764"/>
              </p:ext>
            </p:extLst>
          </p:nvPr>
        </p:nvGraphicFramePr>
        <p:xfrm>
          <a:off x="137159" y="971609"/>
          <a:ext cx="9635491" cy="3205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871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ELEMENT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A (ACTUAL)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E (ESTIMATE)</a:t>
                      </a:r>
                    </a:p>
                  </a:txBody>
                  <a:tcPr marL="74295" marR="74295"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/>
                        <a:t>ENERGY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Monthly electricity consumption bills (TNB, SEB, SEC, GDC, etc) for all buildings within the Low Carbon Zone from January to December for the chosen baseline year.</a:t>
                      </a:r>
                    </a:p>
                    <a:p>
                      <a:pPr algn="l"/>
                      <a:endParaRPr lang="en-MY" sz="1800" dirty="0"/>
                    </a:p>
                    <a:p>
                      <a:pPr algn="l"/>
                      <a:r>
                        <a:rPr lang="en-MY" sz="1800" dirty="0"/>
                        <a:t>Normalisation can be applied using any of the following parameters either by itself or in any combination: total building floor area (m2), population (no. of </a:t>
                      </a:r>
                      <a:r>
                        <a:rPr lang="en-MY" sz="1800" dirty="0" err="1"/>
                        <a:t>pax</a:t>
                      </a:r>
                      <a:r>
                        <a:rPr lang="en-MY" sz="1800" dirty="0"/>
                        <a:t>) and frequency of activities (no. of events). 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N/A</a:t>
                      </a: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E9F1076-D1BE-4980-A222-519975C1837F}"/>
              </a:ext>
            </a:extLst>
          </p:cNvPr>
          <p:cNvSpPr/>
          <p:nvPr userDrawn="1"/>
        </p:nvSpPr>
        <p:spPr>
          <a:xfrm>
            <a:off x="137159" y="4209493"/>
            <a:ext cx="374916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Number of Buildings	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kWh Consumption: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Emissions Factor	   : 0.694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/kWh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   : </a:t>
            </a:r>
            <a:endParaRPr lang="en-MY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25553E-591A-4895-BC79-931FAA883749}"/>
              </a:ext>
            </a:extLst>
          </p:cNvPr>
          <p:cNvSpPr/>
          <p:nvPr userDrawn="1"/>
        </p:nvSpPr>
        <p:spPr>
          <a:xfrm>
            <a:off x="5613324" y="4209492"/>
            <a:ext cx="23721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Normalisation</a:t>
            </a: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 Parameters</a:t>
            </a:r>
          </a:p>
          <a:p>
            <a:endParaRPr lang="en-US" sz="1600" i="1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u="none" dirty="0">
                <a:latin typeface="Calibri" panose="020F0502020204030204" pitchFamily="34" charset="0"/>
                <a:cs typeface="Calibri" panose="020F0502020204030204" pitchFamily="34" charset="0"/>
              </a:rPr>
              <a:t>Total Population	     :</a:t>
            </a:r>
          </a:p>
          <a:p>
            <a:r>
              <a:rPr lang="en-US" sz="1600" i="1" u="none" dirty="0">
                <a:latin typeface="Calibri" panose="020F0502020204030204" pitchFamily="34" charset="0"/>
                <a:cs typeface="Calibri" panose="020F0502020204030204" pitchFamily="34" charset="0"/>
              </a:rPr>
              <a:t>Total Building Floor Area :</a:t>
            </a:r>
          </a:p>
          <a:p>
            <a:r>
              <a:rPr lang="en-US" sz="1600" i="1" u="none" dirty="0">
                <a:latin typeface="Calibri" panose="020F0502020204030204" pitchFamily="34" charset="0"/>
                <a:cs typeface="Calibri" panose="020F0502020204030204" pitchFamily="34" charset="0"/>
              </a:rPr>
              <a:t>Total Number of Events   :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DB3E4A-7828-4E46-A009-3509751DDCA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BASELINE MEASUREMENT -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64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nned Activities - Ener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061855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3E6D5A3-90D5-4501-9653-1CBF16DB94BD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PLANNED ACTIVITIES -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6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line Measurement - Mo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296487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F2CEE1-044A-4675-B067-5D5BA0DFCEC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45880448"/>
              </p:ext>
            </p:extLst>
          </p:nvPr>
        </p:nvGraphicFramePr>
        <p:xfrm>
          <a:off x="137159" y="957754"/>
          <a:ext cx="9635491" cy="3205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871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ELEMENT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A (ACTUAL)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E (ESTIMATE)</a:t>
                      </a:r>
                    </a:p>
                  </a:txBody>
                  <a:tcPr marL="74295" marR="74295"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/>
                        <a:t>MOBILITY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Total distance travelled by all vehicle types (car, motorcycle, bus, lorry) within the Low Carbon Zone from January to December for the chosen baseline year. </a:t>
                      </a:r>
                    </a:p>
                    <a:p>
                      <a:pPr algn="l"/>
                      <a:endParaRPr lang="en-MY" sz="1800" dirty="0"/>
                    </a:p>
                    <a:p>
                      <a:pPr algn="l"/>
                      <a:r>
                        <a:rPr lang="en-MY" sz="1800" dirty="0"/>
                        <a:t>Normalisation can be applied using any of the following parameters either by itself or in any combination: population (no. of </a:t>
                      </a:r>
                      <a:r>
                        <a:rPr lang="en-MY" sz="1800" dirty="0" err="1"/>
                        <a:t>pax</a:t>
                      </a:r>
                      <a:r>
                        <a:rPr lang="en-MY" sz="1800" dirty="0"/>
                        <a:t>) and frequency of activities (no. of events). 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Identify main roads within Low Carbon Zone and estimate total average distance travel per year.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Times that by the population within the Low Carbon Zone.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Conduct a 1 Day Traffic Count Survey to determine vehicle mix ratio between cars and motorcycles.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Times that by the emissions factor for cars and motorcycles.</a:t>
                      </a: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7F5A241-9CBD-4179-833A-002621CD68E7}"/>
              </a:ext>
            </a:extLst>
          </p:cNvPr>
          <p:cNvSpPr/>
          <p:nvPr userDrawn="1"/>
        </p:nvSpPr>
        <p:spPr>
          <a:xfrm>
            <a:off x="137159" y="4118311"/>
            <a:ext cx="43101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 (Method A)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	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Distance Travelled	      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Car (0.18368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e/km)	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Motorcycle (0.11529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e/km)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Bus (0.791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e/km)	 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	         :	 </a:t>
            </a:r>
            <a:endParaRPr lang="en-MY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8E060D-F675-47A4-969D-2C72E0AF9101}"/>
              </a:ext>
            </a:extLst>
          </p:cNvPr>
          <p:cNvSpPr/>
          <p:nvPr userDrawn="1"/>
        </p:nvSpPr>
        <p:spPr>
          <a:xfrm>
            <a:off x="4953000" y="4118312"/>
            <a:ext cx="4815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 (Method E)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	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Estimated Total Distance Travelled       :	     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Population		       	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Vehicle Mix Ratio (Cars : Motorcycles):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	        :	 </a:t>
            </a:r>
            <a:endParaRPr lang="en-MY" sz="16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0251948-28A0-48F4-A2F8-C28CB56F89CF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BASELINE MEASUREMENT -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92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nned Activities - Mo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200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6001043-81D2-424A-988F-002AC23A4BA3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PLANNED ACTIVITIES -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67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line Measurement - Wa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22810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F2CEE1-044A-4675-B067-5D5BA0DFCEC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18392983"/>
              </p:ext>
            </p:extLst>
          </p:nvPr>
        </p:nvGraphicFramePr>
        <p:xfrm>
          <a:off x="137159" y="957754"/>
          <a:ext cx="9635491" cy="293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871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ELEMENT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A (ACTUAL)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E (ESTIMATE)</a:t>
                      </a:r>
                    </a:p>
                  </a:txBody>
                  <a:tcPr marL="74295" marR="74295"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/>
                        <a:t>WASTE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Total amount of MSW generated within the Low Carbon Zone from January to December for the chosen baseline year that is sent out the landfills for disposal.</a:t>
                      </a:r>
                    </a:p>
                    <a:p>
                      <a:pPr algn="l"/>
                      <a:endParaRPr lang="en-MY" sz="1800" dirty="0"/>
                    </a:p>
                    <a:p>
                      <a:pPr algn="l"/>
                      <a:r>
                        <a:rPr lang="en-MY" sz="1800" dirty="0"/>
                        <a:t>Normalisation can be applied using any of the following parameters either by itself or in any combination: population (no. of </a:t>
                      </a:r>
                      <a:r>
                        <a:rPr lang="en-MY" sz="1800" dirty="0" err="1"/>
                        <a:t>pax</a:t>
                      </a:r>
                      <a:r>
                        <a:rPr lang="en-MY" sz="1800" dirty="0"/>
                        <a:t>) and frequency of activities (no. of events). 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Identify total population within Low Carbon Zone.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MY" sz="1800" dirty="0"/>
                        <a:t>Times that by the National waste generation average: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MY" sz="1800" dirty="0"/>
                        <a:t>GKL/KV : 1.35 kg / capita, or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MY" sz="1800" dirty="0"/>
                        <a:t>Rest of Malaysia : 1.17 kg / capita</a:t>
                      </a: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en-MY" sz="1800" dirty="0"/>
                        <a:t>Times that by the emissions factor for waste at landfills.</a:t>
                      </a: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36B53CAF-A689-4BA6-9B83-46E463398196}"/>
              </a:ext>
            </a:extLst>
          </p:cNvPr>
          <p:cNvSpPr/>
          <p:nvPr userDrawn="1"/>
        </p:nvSpPr>
        <p:spPr>
          <a:xfrm>
            <a:off x="4953001" y="3938195"/>
            <a:ext cx="4815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 (Method E)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 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Population		         :	     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Average Waste Generated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Waste to Landfill         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Emissions Factor	         : 586.5313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baseline="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tonne</a:t>
            </a: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         :	 </a:t>
            </a:r>
            <a:endParaRPr lang="en-MY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12321-AA36-42BF-8B6D-863DF178C9CE}"/>
              </a:ext>
            </a:extLst>
          </p:cNvPr>
          <p:cNvSpPr/>
          <p:nvPr userDrawn="1"/>
        </p:nvSpPr>
        <p:spPr>
          <a:xfrm>
            <a:off x="137159" y="3938195"/>
            <a:ext cx="41201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 (Method A)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MSW to Landfill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Emissions Factor	: 586.5313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baseline="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tonne</a:t>
            </a: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: </a:t>
            </a:r>
            <a:endParaRPr lang="en-MY" sz="16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C986F51-A756-45C9-9144-4B99ABABFBE9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BASELINE MEASUREMENT -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51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nned Activities - Wa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295101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8C894B1-4D8A-4037-ACB0-26B2A1E35E11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PLANNED ACTIVITIES -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26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line Measurement - Wa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034145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F2CEE1-044A-4675-B067-5D5BA0DFCEC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79717433"/>
              </p:ext>
            </p:extLst>
          </p:nvPr>
        </p:nvGraphicFramePr>
        <p:xfrm>
          <a:off x="137159" y="957754"/>
          <a:ext cx="9635491" cy="293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871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ELEMENT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A (ACTUAL)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E (ESTIMATE)</a:t>
                      </a:r>
                    </a:p>
                  </a:txBody>
                  <a:tcPr marL="74295" marR="74295"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/>
                        <a:t>WATER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Monthly water consumption bills (</a:t>
                      </a:r>
                      <a:r>
                        <a:rPr lang="en-MY" sz="1800" dirty="0" err="1"/>
                        <a:t>Syabas</a:t>
                      </a:r>
                      <a:r>
                        <a:rPr lang="en-MY" sz="1800" dirty="0"/>
                        <a:t>, etc) for all buildings and use case within the Low Carbon Zone from January to December for the chosen baseline year.</a:t>
                      </a:r>
                    </a:p>
                    <a:p>
                      <a:pPr algn="l"/>
                      <a:endParaRPr lang="en-MY" sz="1800" dirty="0"/>
                    </a:p>
                    <a:p>
                      <a:pPr algn="l"/>
                      <a:r>
                        <a:rPr lang="en-MY" sz="1800" dirty="0"/>
                        <a:t>Normalisation can be applied using any of the following parameters either by itself or in any combination: population (no. of </a:t>
                      </a:r>
                      <a:r>
                        <a:rPr lang="en-MY" sz="1800" dirty="0" err="1"/>
                        <a:t>pax</a:t>
                      </a:r>
                      <a:r>
                        <a:rPr lang="en-MY" sz="1800" dirty="0"/>
                        <a:t>) and frequency of activities (no. of events). 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N/A</a:t>
                      </a: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9212321-AA36-42BF-8B6D-863DF178C9CE}"/>
              </a:ext>
            </a:extLst>
          </p:cNvPr>
          <p:cNvSpPr/>
          <p:nvPr userDrawn="1"/>
        </p:nvSpPr>
        <p:spPr>
          <a:xfrm>
            <a:off x="137159" y="3938195"/>
            <a:ext cx="448013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Emissions Measurement (Method A)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Water Consumption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Emissions Factor		: 0.344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baseline="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/m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Emissions		: </a:t>
            </a:r>
            <a:endParaRPr lang="en-MY" sz="16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9C14AA0-8109-4BC3-853C-E78CDB223FE2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BASELINE MEASUREMENT -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64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nned Activities - Wa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241964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61078C9-A324-46F8-B67A-3F0AF9E424A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PLANNED ACTIVITIES -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8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FF5C4-73AA-464D-9180-C09C34B0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088582" cy="900545"/>
          </a:xfrm>
          <a:solidFill>
            <a:srgbClr val="1B4389"/>
          </a:solidFill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BD4E4-4EF4-4C4F-93D0-022813B11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51C19-0A85-4EBB-9D91-D3F10137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MGTC/DC/REC/LCC-013 – REV: 1  11/5/2020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3C9AF-9846-4D43-8180-32A0C945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EB51F-35B5-4207-93F9-EF415C22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E8B8-7114-496C-99EE-033F8E3302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7108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line Measurement -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17269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F2CEE1-044A-4675-B067-5D5BA0DFCEC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77578809"/>
              </p:ext>
            </p:extLst>
          </p:nvPr>
        </p:nvGraphicFramePr>
        <p:xfrm>
          <a:off x="137159" y="957754"/>
          <a:ext cx="9635491" cy="1833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871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419481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ELEMENT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A (ACTUAL)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 E (ESTIMATE)</a:t>
                      </a:r>
                    </a:p>
                  </a:txBody>
                  <a:tcPr marL="74295" marR="74295"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/>
                        <a:t>GREENERY &amp; WATER BODIES</a:t>
                      </a:r>
                    </a:p>
                  </a:txBody>
                  <a:tcPr marL="74295" marR="7429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Total area of forest, urban landscape and water bodies within the Low Carbon Zone boundary that have been there between January and December for the chosen baseline year.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800" dirty="0"/>
                        <a:t>N/A</a:t>
                      </a: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52DD13A-60AD-4927-86E0-7FB16975EDEB}"/>
              </a:ext>
            </a:extLst>
          </p:cNvPr>
          <p:cNvSpPr/>
          <p:nvPr userDrawn="1"/>
        </p:nvSpPr>
        <p:spPr>
          <a:xfrm>
            <a:off x="137159" y="3063143"/>
            <a:ext cx="565785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Carbon Sequestration Measurement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Baseline Year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Forest Area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Landscape Area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Water Bodies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Number of Trees		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Sequestration Factor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Forest			: 14,400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Landscape		: 2,000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Water Bodies		: 2,560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Trees			: 30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/tree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Total Sequestration		: </a:t>
            </a:r>
            <a:endParaRPr lang="en-MY" sz="16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F41CC5A-E7D0-4B39-BC03-94E51739DCEF}"/>
              </a:ext>
            </a:extLst>
          </p:cNvPr>
          <p:cNvSpPr txBox="1">
            <a:spLocks/>
          </p:cNvSpPr>
          <p:nvPr userDrawn="1"/>
        </p:nvSpPr>
        <p:spPr>
          <a:xfrm>
            <a:off x="0" y="-41564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BASELINE MEASUREMENT – GREENERY</a:t>
            </a:r>
          </a:p>
        </p:txBody>
      </p:sp>
    </p:spTree>
    <p:extLst>
      <p:ext uri="{BB962C8B-B14F-4D97-AF65-F5344CB8AC3E}">
        <p14:creationId xmlns:p14="http://schemas.microsoft.com/office/powerpoint/2010/main" val="3144097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nned Activities - Green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200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0887E33-0358-4F64-8184-6C15870C539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PLANNED ACTIVITIES – GREENERY</a:t>
            </a:r>
          </a:p>
        </p:txBody>
      </p:sp>
    </p:spTree>
    <p:extLst>
      <p:ext uri="{BB962C8B-B14F-4D97-AF65-F5344CB8AC3E}">
        <p14:creationId xmlns:p14="http://schemas.microsoft.com/office/powerpoint/2010/main" val="1230219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1132898"/>
            <a:ext cx="85439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241964" cy="365125"/>
          </a:xfrm>
        </p:spPr>
        <p:txBody>
          <a:bodyPr/>
          <a:lstStyle/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EFC-E498-4FE2-80FD-6935810F0762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4BFA52-66CD-06B1-908A-5C6CCD2B583E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DECLARATION</a:t>
            </a:r>
          </a:p>
        </p:txBody>
      </p:sp>
    </p:spTree>
    <p:extLst>
      <p:ext uri="{BB962C8B-B14F-4D97-AF65-F5344CB8AC3E}">
        <p14:creationId xmlns:p14="http://schemas.microsoft.com/office/powerpoint/2010/main" val="89632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B839F8E-AF03-4D51-AF8F-3F20393123F6}"/>
              </a:ext>
            </a:extLst>
          </p:cNvPr>
          <p:cNvSpPr txBox="1"/>
          <p:nvPr userDrawn="1"/>
        </p:nvSpPr>
        <p:spPr>
          <a:xfrm>
            <a:off x="1" y="2554015"/>
            <a:ext cx="9905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  <a:cs typeface="Gill Sans" panose="020B0502020104020203" pitchFamily="34" charset="-79"/>
              </a:rPr>
              <a:t>LCC PROVISIONAL REPORT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7C52627-5733-4F95-9754-CF5FEE974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02029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623AE2C-4041-4114-923F-2760DE495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75D6A0F-F50F-4FEE-8564-28E1A898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pic>
        <p:nvPicPr>
          <p:cNvPr id="14" name="Google Shape;61;p1">
            <a:extLst>
              <a:ext uri="{FF2B5EF4-FFF2-40B4-BE49-F238E27FC236}">
                <a16:creationId xmlns:a16="http://schemas.microsoft.com/office/drawing/2014/main" id="{B4DCF8D1-7D58-4618-9FCC-D725574E425B}"/>
              </a:ext>
            </a:extLst>
          </p:cNvPr>
          <p:cNvPicPr/>
          <p:nvPr userDrawn="1"/>
        </p:nvPicPr>
        <p:blipFill rotWithShape="1">
          <a:blip r:embed="rId2">
            <a:alphaModFix/>
          </a:blip>
          <a:srcRect l="43231"/>
          <a:stretch/>
        </p:blipFill>
        <p:spPr bwMode="auto">
          <a:xfrm>
            <a:off x="137159" y="136525"/>
            <a:ext cx="1095896" cy="5975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393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07570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5943624-4070-4EA3-B761-408DD04F9B2B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EXECUTIVE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mit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299258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D4306F-235B-4DA0-8B81-26A61031095A}"/>
              </a:ext>
            </a:extLst>
          </p:cNvPr>
          <p:cNvSpPr txBox="1"/>
          <p:nvPr userDrawn="1"/>
        </p:nvSpPr>
        <p:spPr>
          <a:xfrm>
            <a:off x="1" y="969942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cs typeface="Gill Sans" panose="020B0502020104020203" pitchFamily="34" charset="-79"/>
              </a:rPr>
              <a:t>COMMITMENT STATEMENT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D6C9A-9BB2-489D-BEEA-00DCAAD1510A}"/>
              </a:ext>
            </a:extLst>
          </p:cNvPr>
          <p:cNvSpPr txBox="1"/>
          <p:nvPr userDrawn="1"/>
        </p:nvSpPr>
        <p:spPr>
          <a:xfrm>
            <a:off x="1" y="2497108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cs typeface="Gill Sans" panose="020B0502020104020203" pitchFamily="34" charset="-79"/>
              </a:rPr>
              <a:t>LOW CARBON 2030 VISION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ED2238-D886-4F02-8DBC-964F0220E3DE}"/>
              </a:ext>
            </a:extLst>
          </p:cNvPr>
          <p:cNvSpPr txBox="1"/>
          <p:nvPr userDrawn="1"/>
        </p:nvSpPr>
        <p:spPr>
          <a:xfrm>
            <a:off x="1" y="4024274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cs typeface="Gill Sans" panose="020B0502020104020203" pitchFamily="34" charset="-79"/>
              </a:rPr>
              <a:t>LOW CARBON MISSION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A424A69-28CE-4F70-86BE-75833D8FE704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OUR LOW CARBON COMMITMENT</a:t>
            </a:r>
          </a:p>
        </p:txBody>
      </p:sp>
    </p:spTree>
    <p:extLst>
      <p:ext uri="{BB962C8B-B14F-4D97-AF65-F5344CB8AC3E}">
        <p14:creationId xmlns:p14="http://schemas.microsoft.com/office/powerpoint/2010/main" val="425206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56"/>
            <a:ext cx="9019309" cy="882290"/>
          </a:xfrm>
          <a:solidFill>
            <a:srgbClr val="1A8A8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2937164" cy="365125"/>
          </a:xfrm>
        </p:spPr>
        <p:txBody>
          <a:bodyPr/>
          <a:lstStyle/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Malaysian Green Technology and Climate Change Corporation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EFC-E498-4FE2-80FD-6935810F0762}" type="slidenum">
              <a:rPr lang="en-MY" smtClean="0"/>
              <a:t>‹#›</a:t>
            </a:fld>
            <a:endParaRPr lang="en-MY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C1313E9-1823-44EA-B224-0FC78D753F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5413" y="1011238"/>
            <a:ext cx="9655174" cy="501548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LOCATION MAP</a:t>
            </a:r>
          </a:p>
        </p:txBody>
      </p:sp>
    </p:spTree>
    <p:extLst>
      <p:ext uri="{BB962C8B-B14F-4D97-AF65-F5344CB8AC3E}">
        <p14:creationId xmlns:p14="http://schemas.microsoft.com/office/powerpoint/2010/main" val="79781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rgets - Reduction / Avoi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15883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F03883-D7CB-4EC5-AFC0-9A16FF1ABC23}"/>
              </a:ext>
            </a:extLst>
          </p:cNvPr>
          <p:cNvSpPr/>
          <p:nvPr userDrawn="1"/>
        </p:nvSpPr>
        <p:spPr>
          <a:xfrm>
            <a:off x="82045" y="927101"/>
            <a:ext cx="96316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The objective is to reduce usage of high emission sources and increase the adoption of low emissions sources</a:t>
            </a:r>
            <a:endParaRPr lang="en-MY" sz="1600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758C173-84C8-440E-B9B3-F72562072779}"/>
              </a:ext>
            </a:extLst>
          </p:cNvPr>
          <p:cNvSpPr txBox="1">
            <a:spLocks/>
          </p:cNvSpPr>
          <p:nvPr userDrawn="1"/>
        </p:nvSpPr>
        <p:spPr>
          <a:xfrm>
            <a:off x="0" y="3408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TARGETS – EMISSIONS REDUCTION / AVOIDED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49E87F-35DE-470D-AD8F-8AE213EFF97B}"/>
              </a:ext>
            </a:extLst>
          </p:cNvPr>
          <p:cNvGrpSpPr/>
          <p:nvPr/>
        </p:nvGrpSpPr>
        <p:grpSpPr>
          <a:xfrm>
            <a:off x="82046" y="1321075"/>
            <a:ext cx="9729136" cy="4972928"/>
            <a:chOff x="76046" y="1850802"/>
            <a:chExt cx="9340483" cy="497292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151BDD5-9A87-465A-A1AE-C07638F0A42D}"/>
                </a:ext>
              </a:extLst>
            </p:cNvPr>
            <p:cNvSpPr/>
            <p:nvPr/>
          </p:nvSpPr>
          <p:spPr>
            <a:xfrm>
              <a:off x="76046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ENERGY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C88ACD4-1185-45DF-83F2-9A1B6B0860B8}"/>
                </a:ext>
              </a:extLst>
            </p:cNvPr>
            <p:cNvSpPr/>
            <p:nvPr/>
          </p:nvSpPr>
          <p:spPr>
            <a:xfrm>
              <a:off x="76046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2CD71C8-4228-41A1-AAB5-7D925DF79F76}"/>
                </a:ext>
              </a:extLst>
            </p:cNvPr>
            <p:cNvSpPr/>
            <p:nvPr/>
          </p:nvSpPr>
          <p:spPr>
            <a:xfrm>
              <a:off x="2441092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WATER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8BA5211-A097-4E45-A740-F5EB1AC77214}"/>
                </a:ext>
              </a:extLst>
            </p:cNvPr>
            <p:cNvSpPr/>
            <p:nvPr/>
          </p:nvSpPr>
          <p:spPr>
            <a:xfrm>
              <a:off x="2441092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3FF3BC7-CCBE-420D-9835-0620B3208D81}"/>
                </a:ext>
              </a:extLst>
            </p:cNvPr>
            <p:cNvSpPr/>
            <p:nvPr/>
          </p:nvSpPr>
          <p:spPr>
            <a:xfrm>
              <a:off x="4806360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WASTE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CF29DA5-A1F2-4061-8B5F-E5CCD9A001AC}"/>
                </a:ext>
              </a:extLst>
            </p:cNvPr>
            <p:cNvSpPr/>
            <p:nvPr/>
          </p:nvSpPr>
          <p:spPr>
            <a:xfrm>
              <a:off x="4806360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0B92809-9454-4D56-83E5-DC104FCE8E56}"/>
                </a:ext>
              </a:extLst>
            </p:cNvPr>
            <p:cNvSpPr/>
            <p:nvPr/>
          </p:nvSpPr>
          <p:spPr>
            <a:xfrm>
              <a:off x="7171406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MOBILITY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9D1457-AB29-471D-95C5-011C2EFEA840}"/>
                </a:ext>
              </a:extLst>
            </p:cNvPr>
            <p:cNvSpPr/>
            <p:nvPr/>
          </p:nvSpPr>
          <p:spPr>
            <a:xfrm>
              <a:off x="7171406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920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rgets - Seque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5883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6A8E4A-FEB5-4B0F-96B8-5C80CB3DE7F7}"/>
              </a:ext>
            </a:extLst>
          </p:cNvPr>
          <p:cNvSpPr/>
          <p:nvPr userDrawn="1"/>
        </p:nvSpPr>
        <p:spPr>
          <a:xfrm>
            <a:off x="67884" y="939256"/>
            <a:ext cx="96316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The objective is to maintain existing sequestration areas and gradually increase it over time </a:t>
            </a:r>
            <a:endParaRPr lang="en-MY" sz="16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80B5CA6-AC62-4254-842A-C8FFABA508CF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TARGETS – CARBON SEQUESTRATION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3A8ACF4-FBA1-47A0-A1B4-8F155FECAEB2}"/>
              </a:ext>
            </a:extLst>
          </p:cNvPr>
          <p:cNvGrpSpPr/>
          <p:nvPr userDrawn="1"/>
        </p:nvGrpSpPr>
        <p:grpSpPr>
          <a:xfrm>
            <a:off x="89901" y="1320480"/>
            <a:ext cx="7265682" cy="4972928"/>
            <a:chOff x="76046" y="1850802"/>
            <a:chExt cx="6975437" cy="497292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5C0CE7-5E32-4440-A4D2-0F752C2AA21F}"/>
                </a:ext>
              </a:extLst>
            </p:cNvPr>
            <p:cNvSpPr/>
            <p:nvPr/>
          </p:nvSpPr>
          <p:spPr>
            <a:xfrm>
              <a:off x="76046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FOREST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5D29D63-D63F-4436-9A04-995FF75DD770}"/>
                </a:ext>
              </a:extLst>
            </p:cNvPr>
            <p:cNvSpPr/>
            <p:nvPr/>
          </p:nvSpPr>
          <p:spPr>
            <a:xfrm>
              <a:off x="76046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84A4972-1CEF-4980-8742-973FD31B6F54}"/>
                </a:ext>
              </a:extLst>
            </p:cNvPr>
            <p:cNvSpPr/>
            <p:nvPr/>
          </p:nvSpPr>
          <p:spPr>
            <a:xfrm>
              <a:off x="2441092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LANDSCAPE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03DDA3E-2D4C-4DDB-9DC1-52452EBC4ACA}"/>
                </a:ext>
              </a:extLst>
            </p:cNvPr>
            <p:cNvSpPr/>
            <p:nvPr/>
          </p:nvSpPr>
          <p:spPr>
            <a:xfrm>
              <a:off x="2441092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022776-0E47-4867-96F7-63E710911415}"/>
                </a:ext>
              </a:extLst>
            </p:cNvPr>
            <p:cNvSpPr/>
            <p:nvPr/>
          </p:nvSpPr>
          <p:spPr>
            <a:xfrm>
              <a:off x="4806360" y="1850802"/>
              <a:ext cx="2245123" cy="651134"/>
            </a:xfrm>
            <a:prstGeom prst="rect">
              <a:avLst/>
            </a:prstGeom>
            <a:solidFill>
              <a:srgbClr val="38AEB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b="1" dirty="0">
                  <a:solidFill>
                    <a:schemeClr val="bg1"/>
                  </a:solidFill>
                </a:rPr>
                <a:t>WATER BODIES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EF54505-FE35-45DB-92B6-E3884DD9F5E2}"/>
                </a:ext>
              </a:extLst>
            </p:cNvPr>
            <p:cNvSpPr/>
            <p:nvPr/>
          </p:nvSpPr>
          <p:spPr>
            <a:xfrm>
              <a:off x="4806360" y="2582212"/>
              <a:ext cx="2245123" cy="4241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537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CCF Committee / Task Fo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8CFD-9D93-4F10-8BE4-31EC6589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489989"/>
            <a:ext cx="313112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MGTC/DC/REC/LCC-013 – REV: 1  11/5/2020</a:t>
            </a:r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62D0-FC1E-4D2D-8167-138D1D7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C6F4-963F-413C-9A98-B1E28697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‹#›</a:t>
            </a:fld>
            <a:endParaRPr lang="en-MY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68DCB9B-6F60-4AD7-9F5A-C67FD1741BCC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088582" cy="900545"/>
          </a:xfrm>
          <a:prstGeom prst="rect">
            <a:avLst/>
          </a:prstGeom>
          <a:solidFill>
            <a:srgbClr val="1A8A8A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LCC COMMITTEE /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4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8B47E8-FE82-4AB9-BEE1-A8AE0DB6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898ED-B6AC-4467-BD0E-8C13A5947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0A843-B91C-4672-84AE-A6E96189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" y="6356351"/>
            <a:ext cx="3281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MGTC/DC/REC/LCC-013 – REV: 1  11/5/2020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F4DAE-641D-47B5-B7BF-8A03A183C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Malaysian Green Technology and Climate Change Corporation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C7F87-37F4-460E-942E-723CF6D2F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E8B8-7114-496C-99EE-033F8E3302C8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67D97C1-0A29-4C3F-BD43-CCA91DA5C6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584" y="71944"/>
            <a:ext cx="775854" cy="77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1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89989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MGTC/DC/REC/LCC-013 – REV: 1  11/5/2020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8850" y="6489988"/>
            <a:ext cx="6859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Malaysian Green Technology and Climate Change Corporation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8584" y="6492875"/>
            <a:ext cx="81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E8B8-7114-496C-99EE-033F8E3302C8}" type="slidenum">
              <a:rPr lang="en-MY" smtClean="0"/>
              <a:t>‹#›</a:t>
            </a:fld>
            <a:endParaRPr lang="en-MY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34288DC-50AF-40CC-96BC-8CBFE8CC36C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584" y="71944"/>
            <a:ext cx="775854" cy="77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23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4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5EA81A-A86A-4518-AFD0-6EA3954C45E9}"/>
              </a:ext>
            </a:extLst>
          </p:cNvPr>
          <p:cNvSpPr txBox="1"/>
          <p:nvPr/>
        </p:nvSpPr>
        <p:spPr>
          <a:xfrm>
            <a:off x="-1143001" y="372356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latin typeface="Century Gothic" panose="020B0502020202020204" pitchFamily="34" charset="0"/>
                <a:cs typeface="Gill Sans" panose="020B0502020104020203" pitchFamily="34" charset="-79"/>
              </a:rPr>
              <a:t>_NAME_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D4A5CE-7C8A-49F5-98EF-519C4BDB142D}"/>
              </a:ext>
            </a:extLst>
          </p:cNvPr>
          <p:cNvSpPr txBox="1"/>
          <p:nvPr/>
        </p:nvSpPr>
        <p:spPr>
          <a:xfrm>
            <a:off x="1" y="4585339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entury Gothic" panose="020B0502020202020204" pitchFamily="34" charset="0"/>
                <a:cs typeface="Gill Sans" panose="020B0502020104020203" pitchFamily="34" charset="-79"/>
              </a:rPr>
              <a:t>_YEAR_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CEFA7-C21D-4630-AD12-55659C4F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3735" y="6489988"/>
            <a:ext cx="4902200" cy="365125"/>
          </a:xfrm>
        </p:spPr>
        <p:txBody>
          <a:bodyPr/>
          <a:lstStyle/>
          <a:p>
            <a:r>
              <a:rPr lang="en-US" dirty="0"/>
              <a:t>Malaysian Green Technology and Climate Change Corporation</a:t>
            </a:r>
            <a:endParaRPr lang="en-MY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9B343F-34B0-401F-AA58-E3B7E7B8DC79}"/>
              </a:ext>
            </a:extLst>
          </p:cNvPr>
          <p:cNvSpPr txBox="1"/>
          <p:nvPr/>
        </p:nvSpPr>
        <p:spPr>
          <a:xfrm>
            <a:off x="3555606" y="1516238"/>
            <a:ext cx="279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Insert logo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C042FB9-50CE-43C3-938D-EC761F99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</a:t>
            </a:fld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D9EEF-1FE6-BF74-070F-979E5CFB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36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9C7088F-9649-4300-BE9B-BE9A0A5CC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E45616-C28B-491A-AEFC-ABEC4059877B}"/>
              </a:ext>
            </a:extLst>
          </p:cNvPr>
          <p:cNvSpPr txBox="1"/>
          <p:nvPr/>
        </p:nvSpPr>
        <p:spPr>
          <a:xfrm>
            <a:off x="112542" y="1420109"/>
            <a:ext cx="47232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List down the names or place the logo of your Partners that you will be working closely with or relying upon to achieve your low carbon targets.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C511E6-2760-4647-9D9B-3F37349C8D90}"/>
              </a:ext>
            </a:extLst>
          </p:cNvPr>
          <p:cNvSpPr txBox="1"/>
          <p:nvPr/>
        </p:nvSpPr>
        <p:spPr>
          <a:xfrm>
            <a:off x="5070235" y="1419825"/>
            <a:ext cx="47232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List down who (group of people or organization) that can affect or be affected by your low carbon objectives, actions and policies.</a:t>
            </a:r>
          </a:p>
          <a:p>
            <a:endParaRPr 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Communication, buy-in and involvement of stakeholders from the beginning of the project is vital for successful implementation of the initiatives and to ensure that everyone benefits from it.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8C4AF-144D-41D1-BF4A-892AC4BF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10</a:t>
            </a:fld>
            <a:endParaRPr lang="en-MY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9EC49F9-0B36-CF3C-FE0E-1CA0D276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98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55EEBD-5D5D-40F2-8B77-B24C62CF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3B32D3-6D2C-4C29-BBE7-73C04315FF0A}"/>
              </a:ext>
            </a:extLst>
          </p:cNvPr>
          <p:cNvSpPr txBox="1"/>
          <p:nvPr/>
        </p:nvSpPr>
        <p:spPr>
          <a:xfrm>
            <a:off x="1" y="969942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List down all the buildings that are included and excluded from this assessment.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1C169B-E6ED-4831-8E74-5796B118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11</a:t>
            </a:fld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ADA087-E058-F2DA-1EFF-717BCC4F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98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314C71C-F750-444C-A71D-EC600736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6A244-9DF6-4771-9F7C-E488289DF81C}"/>
              </a:ext>
            </a:extLst>
          </p:cNvPr>
          <p:cNvSpPr/>
          <p:nvPr/>
        </p:nvSpPr>
        <p:spPr>
          <a:xfrm>
            <a:off x="2236152" y="4707218"/>
            <a:ext cx="2349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6D6586-0CE1-477C-8E88-6A6F79F9DAE4}"/>
              </a:ext>
            </a:extLst>
          </p:cNvPr>
          <p:cNvSpPr/>
          <p:nvPr/>
        </p:nvSpPr>
        <p:spPr>
          <a:xfrm>
            <a:off x="2237066" y="4956080"/>
            <a:ext cx="2349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buildings</a:t>
            </a:r>
            <a:endParaRPr lang="en-MY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969ADE-0B54-47DA-8C7D-502B82B0905C}"/>
              </a:ext>
            </a:extLst>
          </p:cNvPr>
          <p:cNvSpPr/>
          <p:nvPr/>
        </p:nvSpPr>
        <p:spPr>
          <a:xfrm>
            <a:off x="2237066" y="5219012"/>
            <a:ext cx="2349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kWh</a:t>
            </a:r>
            <a:endParaRPr lang="en-MY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F7E366-B849-4C4F-88E8-8F71B6D449B1}"/>
              </a:ext>
            </a:extLst>
          </p:cNvPr>
          <p:cNvSpPr/>
          <p:nvPr/>
        </p:nvSpPr>
        <p:spPr>
          <a:xfrm>
            <a:off x="7963449" y="4687866"/>
            <a:ext cx="17995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C4F71-207B-472C-9B15-8B8C3C085ABB}"/>
              </a:ext>
            </a:extLst>
          </p:cNvPr>
          <p:cNvSpPr/>
          <p:nvPr/>
        </p:nvSpPr>
        <p:spPr>
          <a:xfrm>
            <a:off x="7963449" y="4936628"/>
            <a:ext cx="17995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MY" sz="1600" baseline="30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E6493E-6C39-4D66-9103-08ED3DD2E24F}"/>
              </a:ext>
            </a:extLst>
          </p:cNvPr>
          <p:cNvSpPr/>
          <p:nvPr/>
        </p:nvSpPr>
        <p:spPr>
          <a:xfrm>
            <a:off x="7963449" y="5171524"/>
            <a:ext cx="17995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events</a:t>
            </a:r>
            <a:endParaRPr lang="en-MY" sz="1600" baseline="30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7F9E7C-E25C-4B44-B6D9-7EEAD97DD73B}"/>
              </a:ext>
            </a:extLst>
          </p:cNvPr>
          <p:cNvSpPr/>
          <p:nvPr/>
        </p:nvSpPr>
        <p:spPr>
          <a:xfrm>
            <a:off x="2236153" y="5716738"/>
            <a:ext cx="15005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MY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DC2DC2-E185-4642-B87D-41C20663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12</a:t>
            </a:fld>
            <a:endParaRPr lang="en-MY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3ACD84DE-00C4-A76F-E16B-673FC56E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5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4E2E89-4752-4101-8DD6-8D9F377C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3142B0-D8E0-432F-8610-39D9564BC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194162"/>
              </p:ext>
            </p:extLst>
          </p:nvPr>
        </p:nvGraphicFramePr>
        <p:xfrm>
          <a:off x="126610" y="1099495"/>
          <a:ext cx="966119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38141720"/>
                    </a:ext>
                  </a:extLst>
                </a:gridCol>
                <a:gridCol w="4103784">
                  <a:extLst>
                    <a:ext uri="{9D8B030D-6E8A-4147-A177-3AD203B41FA5}">
                      <a16:colId xmlns:a16="http://schemas.microsoft.com/office/drawing/2014/main" val="1673776291"/>
                    </a:ext>
                  </a:extLst>
                </a:gridCol>
                <a:gridCol w="1085959">
                  <a:extLst>
                    <a:ext uri="{9D8B030D-6E8A-4147-A177-3AD203B41FA5}">
                      <a16:colId xmlns:a16="http://schemas.microsoft.com/office/drawing/2014/main" val="2746252240"/>
                    </a:ext>
                  </a:extLst>
                </a:gridCol>
                <a:gridCol w="1268858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1177409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155718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400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TARGET COMPLETION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ESTIMATED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IMPACT</a:t>
                      </a:r>
                      <a:br>
                        <a:rPr lang="en-MY" sz="1400" dirty="0"/>
                      </a:br>
                      <a:r>
                        <a:rPr lang="en-MY" sz="1400" dirty="0"/>
                        <a:t>DIRECT/INDIRECT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6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82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79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1C9B86-6157-4A5B-A8CF-C93AF757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13</a:t>
            </a:fld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FCA722-42A2-1892-496C-B46EC0F3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7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CD09BAA-86E1-4C34-B123-A0A2665C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E4DE8B-FD08-43E4-BAE3-FAF070339937}"/>
              </a:ext>
            </a:extLst>
          </p:cNvPr>
          <p:cNvSpPr/>
          <p:nvPr/>
        </p:nvSpPr>
        <p:spPr>
          <a:xfrm>
            <a:off x="3474112" y="4614777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738E50-2383-4990-9708-F2507A6F56E1}"/>
              </a:ext>
            </a:extLst>
          </p:cNvPr>
          <p:cNvSpPr/>
          <p:nvPr/>
        </p:nvSpPr>
        <p:spPr>
          <a:xfrm>
            <a:off x="3474112" y="5042076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endParaRPr lang="en-MY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A4086C-BEDF-44FA-B183-A20AD829E0EF}"/>
              </a:ext>
            </a:extLst>
          </p:cNvPr>
          <p:cNvSpPr/>
          <p:nvPr/>
        </p:nvSpPr>
        <p:spPr>
          <a:xfrm>
            <a:off x="3474112" y="5309441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endParaRPr lang="en-MY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6F68DB-5944-4BF9-A6F5-2B361604211A}"/>
              </a:ext>
            </a:extLst>
          </p:cNvPr>
          <p:cNvSpPr/>
          <p:nvPr/>
        </p:nvSpPr>
        <p:spPr>
          <a:xfrm>
            <a:off x="3474112" y="5578744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endParaRPr lang="en-MY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8F892A-3DDF-43AA-AB08-ADA4A0BDFA72}"/>
              </a:ext>
            </a:extLst>
          </p:cNvPr>
          <p:cNvSpPr/>
          <p:nvPr/>
        </p:nvSpPr>
        <p:spPr>
          <a:xfrm>
            <a:off x="3474113" y="5815213"/>
            <a:ext cx="14788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MY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85E9E-192C-49FD-BE3A-96A4EC5A3937}"/>
              </a:ext>
            </a:extLst>
          </p:cNvPr>
          <p:cNvSpPr/>
          <p:nvPr/>
        </p:nvSpPr>
        <p:spPr>
          <a:xfrm>
            <a:off x="8176908" y="4597561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78F86B-3D0E-4FE0-B0D9-8E10EF5C65B9}"/>
              </a:ext>
            </a:extLst>
          </p:cNvPr>
          <p:cNvSpPr/>
          <p:nvPr/>
        </p:nvSpPr>
        <p:spPr>
          <a:xfrm>
            <a:off x="8176908" y="4819766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endParaRPr lang="en-MY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5A2B4C-D8AE-4052-A109-BCD43FBCE114}"/>
              </a:ext>
            </a:extLst>
          </p:cNvPr>
          <p:cNvSpPr/>
          <p:nvPr/>
        </p:nvSpPr>
        <p:spPr>
          <a:xfrm>
            <a:off x="8176908" y="5081132"/>
            <a:ext cx="1485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MY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CB024A-72F1-4FFA-BE67-F45B0733A166}"/>
              </a:ext>
            </a:extLst>
          </p:cNvPr>
          <p:cNvSpPr/>
          <p:nvPr/>
        </p:nvSpPr>
        <p:spPr>
          <a:xfrm>
            <a:off x="8176909" y="5561528"/>
            <a:ext cx="13187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MY" sz="1600" baseline="-25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855B7D-ADA2-4B9F-9917-AF7DB23B6550}"/>
              </a:ext>
            </a:extLst>
          </p:cNvPr>
          <p:cNvSpPr/>
          <p:nvPr/>
        </p:nvSpPr>
        <p:spPr>
          <a:xfrm>
            <a:off x="8176909" y="5317405"/>
            <a:ext cx="13187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 : XX</a:t>
            </a:r>
            <a:endParaRPr lang="en-MY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82176-BF3B-4EBE-980B-565CC3BE3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14</a:t>
            </a:fld>
            <a:endParaRPr lang="en-MY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598BA3DA-6CDC-7754-3F80-3DAC57C9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1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DE49D2-611B-43A4-A807-96832CB0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5FCFB0-1D59-4ECA-8819-0F52E7EB7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29759"/>
              </p:ext>
            </p:extLst>
          </p:nvPr>
        </p:nvGraphicFramePr>
        <p:xfrm>
          <a:off x="126610" y="1099495"/>
          <a:ext cx="966119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38141720"/>
                    </a:ext>
                  </a:extLst>
                </a:gridCol>
                <a:gridCol w="4103784">
                  <a:extLst>
                    <a:ext uri="{9D8B030D-6E8A-4147-A177-3AD203B41FA5}">
                      <a16:colId xmlns:a16="http://schemas.microsoft.com/office/drawing/2014/main" val="1673776291"/>
                    </a:ext>
                  </a:extLst>
                </a:gridCol>
                <a:gridCol w="1085959">
                  <a:extLst>
                    <a:ext uri="{9D8B030D-6E8A-4147-A177-3AD203B41FA5}">
                      <a16:colId xmlns:a16="http://schemas.microsoft.com/office/drawing/2014/main" val="2746252240"/>
                    </a:ext>
                  </a:extLst>
                </a:gridCol>
                <a:gridCol w="1268858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1177409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155718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400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TARGET COMPLETION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ESTIMATED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IMPACT</a:t>
                      </a:r>
                      <a:br>
                        <a:rPr lang="en-MY" sz="1400" dirty="0"/>
                      </a:br>
                      <a:r>
                        <a:rPr lang="en-MY" sz="1400" dirty="0"/>
                        <a:t>DIRECT/INDIRECT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6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82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79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3F0928-AE8F-46C6-93B9-2241E1A86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15</a:t>
            </a:fld>
            <a:endParaRPr lang="en-MY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91CCE51-D25A-51BF-9429-4B298C50A0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22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F14D38D-FE7D-464F-9066-788026DC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921591-B7C2-4A85-A221-2CFEA603AC12}"/>
              </a:ext>
            </a:extLst>
          </p:cNvPr>
          <p:cNvSpPr/>
          <p:nvPr/>
        </p:nvSpPr>
        <p:spPr>
          <a:xfrm>
            <a:off x="2063397" y="4412291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885C50-FBB8-481E-B495-DC5FAB1A756A}"/>
              </a:ext>
            </a:extLst>
          </p:cNvPr>
          <p:cNvSpPr/>
          <p:nvPr/>
        </p:nvSpPr>
        <p:spPr>
          <a:xfrm>
            <a:off x="2063397" y="4668044"/>
            <a:ext cx="2354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tonne</a:t>
            </a:r>
            <a:endParaRPr lang="en-MY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D86D85-9070-4B4E-8C30-CA9C29457005}"/>
              </a:ext>
            </a:extLst>
          </p:cNvPr>
          <p:cNvSpPr/>
          <p:nvPr/>
        </p:nvSpPr>
        <p:spPr>
          <a:xfrm>
            <a:off x="2063398" y="5149598"/>
            <a:ext cx="23876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MY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AB5B9F-36CF-4CF1-A163-1B3A72C2EB19}"/>
              </a:ext>
            </a:extLst>
          </p:cNvPr>
          <p:cNvSpPr/>
          <p:nvPr/>
        </p:nvSpPr>
        <p:spPr>
          <a:xfrm>
            <a:off x="7330805" y="4428569"/>
            <a:ext cx="10120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780505-16A7-468A-A956-D25F499C129E}"/>
              </a:ext>
            </a:extLst>
          </p:cNvPr>
          <p:cNvSpPr/>
          <p:nvPr/>
        </p:nvSpPr>
        <p:spPr>
          <a:xfrm>
            <a:off x="7330805" y="4670254"/>
            <a:ext cx="1956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MY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76D845-962C-47C8-A777-3AC2BA34185D}"/>
              </a:ext>
            </a:extLst>
          </p:cNvPr>
          <p:cNvSpPr/>
          <p:nvPr/>
        </p:nvSpPr>
        <p:spPr>
          <a:xfrm>
            <a:off x="7330805" y="4911939"/>
            <a:ext cx="1956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kg / capita</a:t>
            </a:r>
            <a:endParaRPr lang="en-MY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729636-626F-425C-83AB-1860C6FB4DA7}"/>
              </a:ext>
            </a:extLst>
          </p:cNvPr>
          <p:cNvSpPr/>
          <p:nvPr/>
        </p:nvSpPr>
        <p:spPr>
          <a:xfrm>
            <a:off x="7314257" y="5659720"/>
            <a:ext cx="19839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MY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33E096-E16F-471A-AAC0-153297977F30}"/>
              </a:ext>
            </a:extLst>
          </p:cNvPr>
          <p:cNvSpPr/>
          <p:nvPr/>
        </p:nvSpPr>
        <p:spPr>
          <a:xfrm>
            <a:off x="7330805" y="5145004"/>
            <a:ext cx="1956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tonne</a:t>
            </a:r>
            <a:endParaRPr lang="en-MY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3EFFC1-FE51-46AF-BBA1-7DCE223A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16</a:t>
            </a:fld>
            <a:endParaRPr lang="en-MY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44CBAF5A-C4A7-453F-6555-F96FC5F9DC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0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418B07-D102-4099-BC0F-724775DC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33BB3D-F16B-4C70-9150-C6DB101FA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29759"/>
              </p:ext>
            </p:extLst>
          </p:nvPr>
        </p:nvGraphicFramePr>
        <p:xfrm>
          <a:off x="126610" y="1099495"/>
          <a:ext cx="966119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38141720"/>
                    </a:ext>
                  </a:extLst>
                </a:gridCol>
                <a:gridCol w="4103784">
                  <a:extLst>
                    <a:ext uri="{9D8B030D-6E8A-4147-A177-3AD203B41FA5}">
                      <a16:colId xmlns:a16="http://schemas.microsoft.com/office/drawing/2014/main" val="1673776291"/>
                    </a:ext>
                  </a:extLst>
                </a:gridCol>
                <a:gridCol w="1085959">
                  <a:extLst>
                    <a:ext uri="{9D8B030D-6E8A-4147-A177-3AD203B41FA5}">
                      <a16:colId xmlns:a16="http://schemas.microsoft.com/office/drawing/2014/main" val="2746252240"/>
                    </a:ext>
                  </a:extLst>
                </a:gridCol>
                <a:gridCol w="1268858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1177409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155718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400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TARGET COMPLETION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ESTIMATED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IMPACT</a:t>
                      </a:r>
                      <a:br>
                        <a:rPr lang="en-MY" sz="1400" dirty="0"/>
                      </a:br>
                      <a:r>
                        <a:rPr lang="en-MY" sz="1400" dirty="0"/>
                        <a:t>DIRECT/INDIRECT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6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82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79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B4ECD-F42B-4851-8EB6-70A04C67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17</a:t>
            </a:fld>
            <a:endParaRPr lang="en-MY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6DB2090-CBD8-C9D7-90E5-A60F0A14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551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30DA749-89CB-4DF7-9CE2-096C10AC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065F7E-846C-4B5B-B079-8F3C0BFE0BF4}"/>
              </a:ext>
            </a:extLst>
          </p:cNvPr>
          <p:cNvSpPr/>
          <p:nvPr/>
        </p:nvSpPr>
        <p:spPr>
          <a:xfrm>
            <a:off x="2997818" y="4411120"/>
            <a:ext cx="12179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63FE00-5B8B-469D-AE9B-B5076EEF0E1B}"/>
              </a:ext>
            </a:extLst>
          </p:cNvPr>
          <p:cNvSpPr/>
          <p:nvPr/>
        </p:nvSpPr>
        <p:spPr>
          <a:xfrm>
            <a:off x="2997818" y="4670717"/>
            <a:ext cx="2354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MY" sz="1600" baseline="30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89F959-AA54-4CB0-A7C2-DCC51B63A184}"/>
              </a:ext>
            </a:extLst>
          </p:cNvPr>
          <p:cNvSpPr/>
          <p:nvPr/>
        </p:nvSpPr>
        <p:spPr>
          <a:xfrm>
            <a:off x="2997818" y="5144298"/>
            <a:ext cx="2354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MY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2B8121-D0B3-4332-9FD9-82E2AA3A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18</a:t>
            </a:fld>
            <a:endParaRPr lang="en-MY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D2344D9-1140-5AD2-2129-74130292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957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FD6198-0370-478C-94FF-AC21F698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B8C2A6-FC26-4023-AE6A-30BE368DA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29759"/>
              </p:ext>
            </p:extLst>
          </p:nvPr>
        </p:nvGraphicFramePr>
        <p:xfrm>
          <a:off x="126610" y="1099495"/>
          <a:ext cx="966119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38141720"/>
                    </a:ext>
                  </a:extLst>
                </a:gridCol>
                <a:gridCol w="4103784">
                  <a:extLst>
                    <a:ext uri="{9D8B030D-6E8A-4147-A177-3AD203B41FA5}">
                      <a16:colId xmlns:a16="http://schemas.microsoft.com/office/drawing/2014/main" val="1673776291"/>
                    </a:ext>
                  </a:extLst>
                </a:gridCol>
                <a:gridCol w="1085959">
                  <a:extLst>
                    <a:ext uri="{9D8B030D-6E8A-4147-A177-3AD203B41FA5}">
                      <a16:colId xmlns:a16="http://schemas.microsoft.com/office/drawing/2014/main" val="2746252240"/>
                    </a:ext>
                  </a:extLst>
                </a:gridCol>
                <a:gridCol w="1268858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1177409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155718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400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TARGET COMPLETION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ESTIMATED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IMPACT</a:t>
                      </a:r>
                      <a:br>
                        <a:rPr lang="en-MY" sz="1400" dirty="0"/>
                      </a:br>
                      <a:r>
                        <a:rPr lang="en-MY" sz="1400" dirty="0"/>
                        <a:t>DIRECT/INDIRECT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6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82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79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4EFB2F-48CE-4D82-A8B5-9950242A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19</a:t>
            </a:fld>
            <a:endParaRPr lang="en-MY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B033F2D-BF95-9D4E-7487-0A93875A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7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7D10-6016-47BA-99D9-BA788A547A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34411" y="956602"/>
            <a:ext cx="5351524" cy="958825"/>
          </a:xfrm>
        </p:spPr>
        <p:txBody>
          <a:bodyPr anchor="b">
            <a:normAutofit/>
          </a:bodyPr>
          <a:lstStyle/>
          <a:p>
            <a:r>
              <a:rPr lang="en-MY" b="1">
                <a:latin typeface="+mn-lt"/>
              </a:rPr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F98BB-F185-4938-857F-AC7244BC6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412" y="2438401"/>
            <a:ext cx="5351523" cy="3785419"/>
          </a:xfrm>
        </p:spPr>
        <p:txBody>
          <a:bodyPr>
            <a:normAutofit/>
          </a:bodyPr>
          <a:lstStyle/>
          <a:p>
            <a:r>
              <a:rPr lang="en-MY" sz="1800" dirty="0"/>
              <a:t>EXECUTIVE SUMMARY</a:t>
            </a:r>
          </a:p>
          <a:p>
            <a:r>
              <a:rPr lang="en-MY" sz="1800" dirty="0"/>
              <a:t>BACKGROUND</a:t>
            </a:r>
          </a:p>
          <a:p>
            <a:pPr lvl="1"/>
            <a:r>
              <a:rPr lang="en-MY" sz="1800" dirty="0"/>
              <a:t>OUR LOW CARBON COMMITMENT</a:t>
            </a:r>
          </a:p>
          <a:p>
            <a:pPr lvl="1"/>
            <a:r>
              <a:rPr lang="en-MY" sz="1800" dirty="0"/>
              <a:t>PROJECT INFORMATION</a:t>
            </a:r>
          </a:p>
          <a:p>
            <a:pPr lvl="1"/>
            <a:r>
              <a:rPr lang="en-MY" sz="1800" dirty="0"/>
              <a:t>LOCATION MAP</a:t>
            </a:r>
          </a:p>
          <a:p>
            <a:pPr lvl="1"/>
            <a:r>
              <a:rPr lang="en-MY" sz="1800" dirty="0"/>
              <a:t>COMMITTEE FORMATION</a:t>
            </a:r>
          </a:p>
          <a:p>
            <a:pPr lvl="1"/>
            <a:r>
              <a:rPr lang="en-MY" sz="1800" dirty="0"/>
              <a:t>PARTNERS &amp; STAKEHOLDERS</a:t>
            </a:r>
          </a:p>
          <a:p>
            <a:r>
              <a:rPr lang="en-MY" sz="1800" dirty="0"/>
              <a:t>BASELINE MEASUREMENT</a:t>
            </a:r>
          </a:p>
          <a:p>
            <a:pPr lvl="1"/>
            <a:r>
              <a:rPr lang="en-MY" sz="1800" dirty="0"/>
              <a:t>CO2 EMISSIONS</a:t>
            </a:r>
          </a:p>
          <a:p>
            <a:pPr lvl="1"/>
            <a:r>
              <a:rPr lang="en-MY" sz="1800" dirty="0"/>
              <a:t>PLANNED ACTIVITIES</a:t>
            </a:r>
          </a:p>
          <a:p>
            <a:r>
              <a:rPr lang="en-MY" sz="1800" dirty="0"/>
              <a:t>DECLARATION</a:t>
            </a:r>
          </a:p>
          <a:p>
            <a:pPr lvl="1"/>
            <a:endParaRPr lang="en-MY" sz="1800" dirty="0"/>
          </a:p>
          <a:p>
            <a:endParaRPr lang="en-MY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E52B0-6AE0-C353-6B71-6A3F0023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7" y="6356350"/>
            <a:ext cx="166550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>
                <a:solidFill>
                  <a:srgbClr val="FFFFFF"/>
                </a:solidFill>
              </a:rPr>
              <a:t>MGTC/DC/REC/LCC-013 – REV: 1  11/5/2020</a:t>
            </a:r>
            <a:endParaRPr lang="en-MY" sz="900">
              <a:solidFill>
                <a:srgbClr val="FFFFFF"/>
              </a:solidFill>
            </a:endParaRPr>
          </a:p>
        </p:txBody>
      </p:sp>
      <p:pic>
        <p:nvPicPr>
          <p:cNvPr id="8" name="Picture 7" descr="Magnifying glass showing decling performance">
            <a:extLst>
              <a:ext uri="{FF2B5EF4-FFF2-40B4-BE49-F238E27FC236}">
                <a16:creationId xmlns:a16="http://schemas.microsoft.com/office/drawing/2014/main" id="{38FB925F-E237-C9E6-03AF-CB63E92D8A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89" r="46952" b="-1"/>
          <a:stretch/>
        </p:blipFill>
        <p:spPr>
          <a:xfrm>
            <a:off x="20" y="10"/>
            <a:ext cx="3766397" cy="6857990"/>
          </a:xfrm>
          <a:prstGeom prst="rect">
            <a:avLst/>
          </a:prstGeom>
          <a:effectLst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8258" y="2115117"/>
            <a:ext cx="5126355" cy="0"/>
          </a:xfrm>
          <a:prstGeom prst="line">
            <a:avLst/>
          </a:prstGeom>
          <a:ln w="19050">
            <a:solidFill>
              <a:srgbClr val="5BA3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655E7-2355-A393-3B6A-6C26FA95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4411" y="6356350"/>
            <a:ext cx="3363047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900"/>
              <a:t>Malaysian Green Technology and Climate Change Corporation</a:t>
            </a:r>
            <a:endParaRPr lang="en-MY" sz="9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F9395-A240-4CBF-1053-58E84EF7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0721" y="6356350"/>
            <a:ext cx="96424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8079EFC-E498-4FE2-80FD-6935810F0762}" type="slidenum">
              <a:rPr lang="en-MY" smtClean="0"/>
              <a:pPr>
                <a:spcAft>
                  <a:spcPts val="600"/>
                </a:spcAft>
              </a:pPr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885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9F18BDD-6923-44C8-ADD8-6E2A6960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975324-3E87-4414-A237-BEE017A5D58A}"/>
              </a:ext>
            </a:extLst>
          </p:cNvPr>
          <p:cNvSpPr/>
          <p:nvPr/>
        </p:nvSpPr>
        <p:spPr>
          <a:xfrm>
            <a:off x="3040022" y="3555612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YYYY</a:t>
            </a:r>
            <a:endParaRPr lang="en-MY" sz="16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89229-F3F1-4B0A-835B-B128BDEEE5C8}"/>
              </a:ext>
            </a:extLst>
          </p:cNvPr>
          <p:cNvSpPr/>
          <p:nvPr/>
        </p:nvSpPr>
        <p:spPr>
          <a:xfrm>
            <a:off x="3040022" y="3807126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hectare</a:t>
            </a:r>
            <a:endParaRPr lang="en-MY" sz="1600" baseline="30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10350D-48B2-4ED6-BD82-C3F4F36A132A}"/>
              </a:ext>
            </a:extLst>
          </p:cNvPr>
          <p:cNvSpPr/>
          <p:nvPr/>
        </p:nvSpPr>
        <p:spPr>
          <a:xfrm>
            <a:off x="3040022" y="4053415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hectare</a:t>
            </a:r>
            <a:endParaRPr lang="en-MY" sz="1600" baseline="30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8CFFA3-D6BC-411B-B654-5DB75E709528}"/>
              </a:ext>
            </a:extLst>
          </p:cNvPr>
          <p:cNvSpPr/>
          <p:nvPr/>
        </p:nvSpPr>
        <p:spPr>
          <a:xfrm>
            <a:off x="3040022" y="4284631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hectare</a:t>
            </a:r>
            <a:endParaRPr lang="en-MY" sz="1600" baseline="30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6DF562-83B4-4C16-9FF7-8146C430C189}"/>
              </a:ext>
            </a:extLst>
          </p:cNvPr>
          <p:cNvSpPr/>
          <p:nvPr/>
        </p:nvSpPr>
        <p:spPr>
          <a:xfrm>
            <a:off x="3011886" y="6008093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kgCO</a:t>
            </a:r>
            <a:r>
              <a:rPr lang="en-US" sz="16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MY" sz="1600" baseline="-25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5699CB-6438-4323-8274-725CBC74F7BC}"/>
              </a:ext>
            </a:extLst>
          </p:cNvPr>
          <p:cNvSpPr/>
          <p:nvPr/>
        </p:nvSpPr>
        <p:spPr>
          <a:xfrm>
            <a:off x="3040022" y="4537150"/>
            <a:ext cx="16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trees</a:t>
            </a:r>
            <a:endParaRPr lang="en-MY" sz="1600" baseline="30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FD8CF6-0CA3-4499-802B-2BEF2286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20</a:t>
            </a:fld>
            <a:endParaRPr lang="en-MY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8344B-D28E-1AE1-8D13-FC9DD24C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64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73A15C-8553-4F0C-A28C-45AF60E1B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C1FA942-ABD0-4BB8-B3E5-F15E6A256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29759"/>
              </p:ext>
            </p:extLst>
          </p:nvPr>
        </p:nvGraphicFramePr>
        <p:xfrm>
          <a:off x="126610" y="1099495"/>
          <a:ext cx="966119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38141720"/>
                    </a:ext>
                  </a:extLst>
                </a:gridCol>
                <a:gridCol w="4103784">
                  <a:extLst>
                    <a:ext uri="{9D8B030D-6E8A-4147-A177-3AD203B41FA5}">
                      <a16:colId xmlns:a16="http://schemas.microsoft.com/office/drawing/2014/main" val="1673776291"/>
                    </a:ext>
                  </a:extLst>
                </a:gridCol>
                <a:gridCol w="1085959">
                  <a:extLst>
                    <a:ext uri="{9D8B030D-6E8A-4147-A177-3AD203B41FA5}">
                      <a16:colId xmlns:a16="http://schemas.microsoft.com/office/drawing/2014/main" val="2746252240"/>
                    </a:ext>
                  </a:extLst>
                </a:gridCol>
                <a:gridCol w="1268858">
                  <a:extLst>
                    <a:ext uri="{9D8B030D-6E8A-4147-A177-3AD203B41FA5}">
                      <a16:colId xmlns:a16="http://schemas.microsoft.com/office/drawing/2014/main" val="880298995"/>
                    </a:ext>
                  </a:extLst>
                </a:gridCol>
                <a:gridCol w="1177409">
                  <a:extLst>
                    <a:ext uri="{9D8B030D-6E8A-4147-A177-3AD203B41FA5}">
                      <a16:colId xmlns:a16="http://schemas.microsoft.com/office/drawing/2014/main" val="270282602"/>
                    </a:ext>
                  </a:extLst>
                </a:gridCol>
                <a:gridCol w="1557180">
                  <a:extLst>
                    <a:ext uri="{9D8B030D-6E8A-4147-A177-3AD203B41FA5}">
                      <a16:colId xmlns:a16="http://schemas.microsoft.com/office/drawing/2014/main" val="510026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400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TARGET COMPLETION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ESTIMATED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IMPACT</a:t>
                      </a:r>
                      <a:br>
                        <a:rPr lang="en-MY" sz="1400" dirty="0"/>
                      </a:br>
                      <a:r>
                        <a:rPr lang="en-MY" sz="1400" dirty="0"/>
                        <a:t>DIRECT/INDIRECT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4187466"/>
                  </a:ext>
                </a:extLst>
              </a:tr>
              <a:tr h="117361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29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6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34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82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1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0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79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BD260-799D-405C-8965-22FF3009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21</a:t>
            </a:fld>
            <a:endParaRPr lang="en-MY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E5DAF7-AEC5-4FA4-F1C1-F805DA8B11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48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942FEE-2498-4938-8534-9CC3F026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E1B6EF-0C82-4412-AF99-C003745D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22</a:t>
            </a:fld>
            <a:endParaRPr lang="en-MY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36957-1A0F-B6E2-014F-A6B53277DE53}"/>
              </a:ext>
            </a:extLst>
          </p:cNvPr>
          <p:cNvSpPr/>
          <p:nvPr/>
        </p:nvSpPr>
        <p:spPr>
          <a:xfrm>
            <a:off x="66818" y="4150073"/>
            <a:ext cx="97688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I hereby declare that the details furnished in this report as well as the provided supporting documents are true and correct to the best of my knowledge and belief and I undertake to inform you of any changes therein, immediately. In case any of the above information is found to be false or untrue or misleading or misrepresenting, I am aware that I may be held liable for it. I hereby authorize sharing of the information furnished on this form for the use of the Low Carbon Cities Framework program.</a:t>
            </a:r>
            <a:endParaRPr lang="en-MY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9F3E36-FD6A-C4FE-7D89-CBD7ADEEA7FA}"/>
              </a:ext>
            </a:extLst>
          </p:cNvPr>
          <p:cNvSpPr/>
          <p:nvPr/>
        </p:nvSpPr>
        <p:spPr>
          <a:xfrm>
            <a:off x="5954667" y="5599265"/>
            <a:ext cx="3064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NAME     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POSITION :</a:t>
            </a:r>
            <a:endParaRPr lang="en-MY" i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DB06624-52FD-AD4D-A3BD-E24B99C05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695525"/>
              </p:ext>
            </p:extLst>
          </p:nvPr>
        </p:nvGraphicFramePr>
        <p:xfrm>
          <a:off x="66818" y="1019956"/>
          <a:ext cx="9768842" cy="3134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7835">
                  <a:extLst>
                    <a:ext uri="{9D8B030D-6E8A-4147-A177-3AD203B41FA5}">
                      <a16:colId xmlns:a16="http://schemas.microsoft.com/office/drawing/2014/main" val="3167340840"/>
                    </a:ext>
                  </a:extLst>
                </a:gridCol>
                <a:gridCol w="1363296">
                  <a:extLst>
                    <a:ext uri="{9D8B030D-6E8A-4147-A177-3AD203B41FA5}">
                      <a16:colId xmlns:a16="http://schemas.microsoft.com/office/drawing/2014/main" val="543304146"/>
                    </a:ext>
                  </a:extLst>
                </a:gridCol>
                <a:gridCol w="1856936">
                  <a:extLst>
                    <a:ext uri="{9D8B030D-6E8A-4147-A177-3AD203B41FA5}">
                      <a16:colId xmlns:a16="http://schemas.microsoft.com/office/drawing/2014/main" val="1176362015"/>
                    </a:ext>
                  </a:extLst>
                </a:gridCol>
                <a:gridCol w="1153550">
                  <a:extLst>
                    <a:ext uri="{9D8B030D-6E8A-4147-A177-3AD203B41FA5}">
                      <a16:colId xmlns:a16="http://schemas.microsoft.com/office/drawing/2014/main" val="33779301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2545649"/>
                    </a:ext>
                  </a:extLst>
                </a:gridCol>
                <a:gridCol w="2928425">
                  <a:extLst>
                    <a:ext uri="{9D8B030D-6E8A-4147-A177-3AD203B41FA5}">
                      <a16:colId xmlns:a16="http://schemas.microsoft.com/office/drawing/2014/main" val="1484001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ELEMENT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 BASELINE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CARBON EMISSIONS (tCO</a:t>
                      </a:r>
                      <a:r>
                        <a:rPr lang="en-MY" baseline="-25000" dirty="0"/>
                        <a:t>2</a:t>
                      </a:r>
                      <a:r>
                        <a:rPr lang="en-MY" baseline="0" dirty="0"/>
                        <a:t>e</a:t>
                      </a:r>
                      <a:r>
                        <a:rPr lang="en-MY" dirty="0"/>
                        <a:t>/year)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6340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18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948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WASTE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69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64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NO.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ELEMENT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 BASELINE YEAR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METHOD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VALUE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CARBON SEQUESTRATION (tCO</a:t>
                      </a:r>
                      <a:r>
                        <a:rPr lang="en-MY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MY" b="1" baseline="0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en-MY" b="1" dirty="0">
                          <a:solidFill>
                            <a:schemeClr val="bg1"/>
                          </a:solidFill>
                        </a:rPr>
                        <a:t>/year)</a:t>
                      </a: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69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GRE &amp; 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838187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25E9EC4-0FA1-DB5D-61F9-36C7134D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3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237893-4FFE-48BB-8005-824DCB4C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4E81C-A2F6-406D-8025-E4C0173C606D}"/>
              </a:ext>
            </a:extLst>
          </p:cNvPr>
          <p:cNvSpPr txBox="1"/>
          <p:nvPr/>
        </p:nvSpPr>
        <p:spPr>
          <a:xfrm>
            <a:off x="1" y="969942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Please write your executive summary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B051DF-9114-4B24-8D93-D8D70729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3</a:t>
            </a:fld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241767-D132-5B8E-F1FB-7EE34CBB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7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05D032-BCDB-436E-BA39-51FBF3DA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2CCC0-9DF4-4704-BD5D-AD37B5067B9E}"/>
              </a:ext>
            </a:extLst>
          </p:cNvPr>
          <p:cNvSpPr/>
          <p:nvPr/>
        </p:nvSpPr>
        <p:spPr>
          <a:xfrm>
            <a:off x="0" y="1325366"/>
            <a:ext cx="990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This is your promise to pursue low carbon initiatives to help tackle climate change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813DFE-D8DA-4174-BCA7-2B9B7383E777}"/>
              </a:ext>
            </a:extLst>
          </p:cNvPr>
          <p:cNvSpPr/>
          <p:nvPr/>
        </p:nvSpPr>
        <p:spPr>
          <a:xfrm>
            <a:off x="0" y="2860480"/>
            <a:ext cx="990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Where do you see your city / organization in 2030 with regards to its low carbon performance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1359AC-CB2D-4719-B4A4-9C8AE4823F8D}"/>
              </a:ext>
            </a:extLst>
          </p:cNvPr>
          <p:cNvSpPr/>
          <p:nvPr/>
        </p:nvSpPr>
        <p:spPr>
          <a:xfrm>
            <a:off x="0" y="4346016"/>
            <a:ext cx="990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What are the key goals that you want to achieve to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realise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your vision and carry through your commitment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7088E3-6B0A-4B1F-86FF-90EC6F9F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4</a:t>
            </a:fld>
            <a:endParaRPr lang="en-MY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BBCC05B-F3F9-8572-5E1B-ACE95021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3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4C8E5723-671A-4E17-B463-88F65AA507B0}"/>
              </a:ext>
            </a:extLst>
          </p:cNvPr>
          <p:cNvSpPr/>
          <p:nvPr/>
        </p:nvSpPr>
        <p:spPr>
          <a:xfrm>
            <a:off x="6501244" y="957524"/>
            <a:ext cx="3244243" cy="31502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080C45-0AFB-427E-827B-F69BDD21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PROJECT INFORMATION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805521C-8C55-4E5E-8EE1-AE562B952CD8}"/>
              </a:ext>
            </a:extLst>
          </p:cNvPr>
          <p:cNvGrpSpPr/>
          <p:nvPr/>
        </p:nvGrpSpPr>
        <p:grpSpPr>
          <a:xfrm>
            <a:off x="163603" y="5216543"/>
            <a:ext cx="3235944" cy="704440"/>
            <a:chOff x="-980664" y="5945402"/>
            <a:chExt cx="3174936" cy="86472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5A7CA87-154E-483F-B639-A07BA5049DBD}"/>
                </a:ext>
              </a:extLst>
            </p:cNvPr>
            <p:cNvSpPr/>
            <p:nvPr/>
          </p:nvSpPr>
          <p:spPr>
            <a:xfrm>
              <a:off x="-980662" y="5945402"/>
              <a:ext cx="3174934" cy="4155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600" dirty="0">
                  <a:solidFill>
                    <a:prstClr val="black"/>
                  </a:solidFill>
                  <a:latin typeface="Calibri" panose="020F0502020204030204"/>
                </a:rPr>
                <a:t>Population Baseline: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ACE59F-AB8E-4EBF-B671-BFDAE89DD1FF}"/>
                </a:ext>
              </a:extLst>
            </p:cNvPr>
            <p:cNvSpPr/>
            <p:nvPr/>
          </p:nvSpPr>
          <p:spPr>
            <a:xfrm>
              <a:off x="-980664" y="6394540"/>
              <a:ext cx="3174934" cy="41558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8,957</a:t>
              </a:r>
              <a:endParaRPr lang="en-MY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496F8AF-7334-4925-8077-D277CB23D867}"/>
              </a:ext>
            </a:extLst>
          </p:cNvPr>
          <p:cNvGrpSpPr/>
          <p:nvPr/>
        </p:nvGrpSpPr>
        <p:grpSpPr>
          <a:xfrm>
            <a:off x="163602" y="5982629"/>
            <a:ext cx="3235947" cy="704441"/>
            <a:chOff x="-980664" y="5945400"/>
            <a:chExt cx="3174936" cy="86472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1A9E83-8EE0-4C6D-9E1C-948006C347DA}"/>
                </a:ext>
              </a:extLst>
            </p:cNvPr>
            <p:cNvSpPr/>
            <p:nvPr/>
          </p:nvSpPr>
          <p:spPr>
            <a:xfrm>
              <a:off x="-980662" y="5945400"/>
              <a:ext cx="3174934" cy="4155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600" dirty="0">
                  <a:solidFill>
                    <a:prstClr val="black"/>
                  </a:solidFill>
                  <a:latin typeface="Calibri" panose="020F0502020204030204"/>
                </a:rPr>
                <a:t>Population Final: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08D3BD-FE3F-4BDF-B40B-D9AADC048F08}"/>
                </a:ext>
              </a:extLst>
            </p:cNvPr>
            <p:cNvSpPr/>
            <p:nvPr/>
          </p:nvSpPr>
          <p:spPr>
            <a:xfrm>
              <a:off x="-980664" y="6394540"/>
              <a:ext cx="3174934" cy="41558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8,957</a:t>
              </a:r>
              <a:endParaRPr lang="en-MY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5CA4B09-A076-416E-ACC0-7905E177F9FD}"/>
              </a:ext>
            </a:extLst>
          </p:cNvPr>
          <p:cNvGrpSpPr/>
          <p:nvPr/>
        </p:nvGrpSpPr>
        <p:grpSpPr>
          <a:xfrm>
            <a:off x="154786" y="3798882"/>
            <a:ext cx="3265006" cy="597402"/>
            <a:chOff x="42628" y="5062559"/>
            <a:chExt cx="3330313" cy="67710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364A2C1-D674-4AD3-BAD0-1C4ADD3B7C74}"/>
                </a:ext>
              </a:extLst>
            </p:cNvPr>
            <p:cNvSpPr/>
            <p:nvPr/>
          </p:nvSpPr>
          <p:spPr>
            <a:xfrm>
              <a:off x="48470" y="5062559"/>
              <a:ext cx="3324471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LCC Serial No.: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3A8E6EC-6EBB-4003-8B44-9940B0EEDA56}"/>
                </a:ext>
              </a:extLst>
            </p:cNvPr>
            <p:cNvSpPr/>
            <p:nvPr/>
          </p:nvSpPr>
          <p:spPr>
            <a:xfrm>
              <a:off x="42628" y="5431891"/>
              <a:ext cx="3324470" cy="30777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LCC-Z-B100-01-0001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E2898C-20D4-4BF4-8313-8852156B7163}"/>
              </a:ext>
            </a:extLst>
          </p:cNvPr>
          <p:cNvGrpSpPr/>
          <p:nvPr/>
        </p:nvGrpSpPr>
        <p:grpSpPr>
          <a:xfrm>
            <a:off x="154786" y="3083586"/>
            <a:ext cx="3269983" cy="631152"/>
            <a:chOff x="48469" y="5065370"/>
            <a:chExt cx="3335390" cy="715362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D580D96-AB0A-4D4F-B098-6E8F88A5EE21}"/>
                </a:ext>
              </a:extLst>
            </p:cNvPr>
            <p:cNvSpPr/>
            <p:nvPr/>
          </p:nvSpPr>
          <p:spPr>
            <a:xfrm>
              <a:off x="48470" y="5065788"/>
              <a:ext cx="3335389" cy="307777"/>
            </a:xfrm>
            <a:prstGeom prst="rect">
              <a:avLst/>
            </a:prstGeom>
            <a:solidFill>
              <a:srgbClr val="0975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Zone Name: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F2F246C-7238-4564-A687-28FC57166B64}"/>
                </a:ext>
              </a:extLst>
            </p:cNvPr>
            <p:cNvSpPr/>
            <p:nvPr/>
          </p:nvSpPr>
          <p:spPr>
            <a:xfrm>
              <a:off x="48471" y="5431891"/>
              <a:ext cx="3321320" cy="34884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Pusat Bandar, </a:t>
              </a:r>
              <a:r>
                <a:rPr lang="en-MY" sz="1400" b="1" dirty="0" err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Seksyen</a:t>
              </a: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 14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F64BE4D-DE13-447A-8967-DBE1FD95E4D9}"/>
                </a:ext>
              </a:extLst>
            </p:cNvPr>
            <p:cNvSpPr/>
            <p:nvPr/>
          </p:nvSpPr>
          <p:spPr>
            <a:xfrm>
              <a:off x="48469" y="5065370"/>
              <a:ext cx="3324471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Zone Name: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774C1A3-13E9-468F-BEA7-CAF9D819A7C5}"/>
              </a:ext>
            </a:extLst>
          </p:cNvPr>
          <p:cNvGrpSpPr/>
          <p:nvPr/>
        </p:nvGrpSpPr>
        <p:grpSpPr>
          <a:xfrm>
            <a:off x="165968" y="4490496"/>
            <a:ext cx="3259279" cy="633626"/>
            <a:chOff x="48470" y="5062559"/>
            <a:chExt cx="3324471" cy="718165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C9C7888-23FB-4F7E-BEFC-4FF96B4D3159}"/>
                </a:ext>
              </a:extLst>
            </p:cNvPr>
            <p:cNvSpPr/>
            <p:nvPr/>
          </p:nvSpPr>
          <p:spPr>
            <a:xfrm>
              <a:off x="48470" y="5062559"/>
              <a:ext cx="3324470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Organisation Name: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82A7AD7-6860-48EE-A0E9-239A6D3682DB}"/>
                </a:ext>
              </a:extLst>
            </p:cNvPr>
            <p:cNvSpPr/>
            <p:nvPr/>
          </p:nvSpPr>
          <p:spPr>
            <a:xfrm>
              <a:off x="48471" y="5431883"/>
              <a:ext cx="3324470" cy="34884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Majlis Bandaraya Shah </a:t>
              </a:r>
              <a:r>
                <a:rPr lang="en-MY" sz="1400" b="1" dirty="0" err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Alam</a:t>
              </a:r>
              <a:endParaRPr lang="en-MY" sz="14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D43F6F6-B488-4B0C-92BE-105713E4C853}"/>
              </a:ext>
            </a:extLst>
          </p:cNvPr>
          <p:cNvGrpSpPr/>
          <p:nvPr/>
        </p:nvGrpSpPr>
        <p:grpSpPr>
          <a:xfrm>
            <a:off x="143361" y="1652074"/>
            <a:ext cx="3262839" cy="597402"/>
            <a:chOff x="48470" y="5062559"/>
            <a:chExt cx="3328103" cy="67710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8D72802-CC3A-46D6-AC4B-4215D127528B}"/>
                </a:ext>
              </a:extLst>
            </p:cNvPr>
            <p:cNvSpPr/>
            <p:nvPr/>
          </p:nvSpPr>
          <p:spPr>
            <a:xfrm>
              <a:off x="48470" y="5062559"/>
              <a:ext cx="3324471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Local Authority: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1F0FE7E-3AF7-46CF-B04C-B7AF97FEB0AF}"/>
                </a:ext>
              </a:extLst>
            </p:cNvPr>
            <p:cNvSpPr/>
            <p:nvPr/>
          </p:nvSpPr>
          <p:spPr>
            <a:xfrm>
              <a:off x="52102" y="5431891"/>
              <a:ext cx="3324471" cy="30777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Majlis </a:t>
              </a:r>
              <a:r>
                <a:rPr lang="en-MY" sz="1400" b="1" dirty="0" err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Bandaraya</a:t>
              </a: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 Shah </a:t>
              </a:r>
              <a:r>
                <a:rPr lang="en-MY" sz="1400" b="1" dirty="0" err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Alam</a:t>
              </a:r>
              <a:endParaRPr lang="en-MY" sz="14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35254CB-342F-4AA2-B9F5-2568EA97A812}"/>
              </a:ext>
            </a:extLst>
          </p:cNvPr>
          <p:cNvGrpSpPr/>
          <p:nvPr/>
        </p:nvGrpSpPr>
        <p:grpSpPr>
          <a:xfrm>
            <a:off x="143361" y="2351740"/>
            <a:ext cx="3269983" cy="631152"/>
            <a:chOff x="48469" y="5065370"/>
            <a:chExt cx="3335390" cy="71536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2238093-0A29-4572-8F9D-A20A1BBEED77}"/>
                </a:ext>
              </a:extLst>
            </p:cNvPr>
            <p:cNvSpPr/>
            <p:nvPr/>
          </p:nvSpPr>
          <p:spPr>
            <a:xfrm>
              <a:off x="48470" y="5065788"/>
              <a:ext cx="3335389" cy="307777"/>
            </a:xfrm>
            <a:prstGeom prst="rect">
              <a:avLst/>
            </a:prstGeom>
            <a:solidFill>
              <a:srgbClr val="0975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City: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3C1972-FE58-46C4-A0AA-01308FF3021A}"/>
                </a:ext>
              </a:extLst>
            </p:cNvPr>
            <p:cNvSpPr/>
            <p:nvPr/>
          </p:nvSpPr>
          <p:spPr>
            <a:xfrm>
              <a:off x="63204" y="5431891"/>
              <a:ext cx="3306585" cy="34884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Shah </a:t>
              </a:r>
              <a:r>
                <a:rPr lang="en-MY" sz="1400" b="1" dirty="0" err="1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Alam</a:t>
              </a:r>
              <a:endParaRPr lang="en-MY" sz="14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3DAADD8-158B-48EB-9213-029375F67355}"/>
                </a:ext>
              </a:extLst>
            </p:cNvPr>
            <p:cNvSpPr/>
            <p:nvPr/>
          </p:nvSpPr>
          <p:spPr>
            <a:xfrm>
              <a:off x="48469" y="5065370"/>
              <a:ext cx="3324471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 dirty="0">
                  <a:solidFill>
                    <a:schemeClr val="bg1"/>
                  </a:solidFill>
                  <a:latin typeface="Calibri" panose="020F0502020204030204"/>
                </a:rPr>
                <a:t>City: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FC1CD4B-8410-4304-B57E-6EAE0D48624F}"/>
              </a:ext>
            </a:extLst>
          </p:cNvPr>
          <p:cNvGrpSpPr/>
          <p:nvPr/>
        </p:nvGrpSpPr>
        <p:grpSpPr>
          <a:xfrm>
            <a:off x="145480" y="957525"/>
            <a:ext cx="3262614" cy="594553"/>
            <a:chOff x="45067" y="5065788"/>
            <a:chExt cx="3327874" cy="67388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9F31D3B-8559-47E1-A4C5-6AB4D070FF0A}"/>
                </a:ext>
              </a:extLst>
            </p:cNvPr>
            <p:cNvSpPr/>
            <p:nvPr/>
          </p:nvSpPr>
          <p:spPr>
            <a:xfrm>
              <a:off x="48470" y="5065788"/>
              <a:ext cx="3324471" cy="307777"/>
            </a:xfrm>
            <a:prstGeom prst="rect">
              <a:avLst/>
            </a:prstGeom>
            <a:solidFill>
              <a:srgbClr val="097500"/>
            </a:solidFill>
            <a:ln>
              <a:solidFill>
                <a:srgbClr val="0975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457200">
                <a:defRPr/>
              </a:pPr>
              <a:r>
                <a:rPr lang="en-MY" sz="1400" b="1">
                  <a:solidFill>
                    <a:schemeClr val="bg1"/>
                  </a:solidFill>
                  <a:latin typeface="Calibri" panose="020F0502020204030204"/>
                </a:rPr>
                <a:t>State: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39A5311-6226-4526-B683-80600C4BDBB3}"/>
                </a:ext>
              </a:extLst>
            </p:cNvPr>
            <p:cNvSpPr/>
            <p:nvPr/>
          </p:nvSpPr>
          <p:spPr>
            <a:xfrm>
              <a:off x="45067" y="5431891"/>
              <a:ext cx="3324471" cy="30777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lvl="1" algn="ctr">
                <a:buNone/>
              </a:pPr>
              <a:r>
                <a:rPr lang="en-MY" sz="14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</a:rPr>
                <a:t>Selangor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D82F13D-A391-402C-A1A0-A01C68AE9C17}"/>
              </a:ext>
            </a:extLst>
          </p:cNvPr>
          <p:cNvGrpSpPr/>
          <p:nvPr/>
        </p:nvGrpSpPr>
        <p:grpSpPr>
          <a:xfrm>
            <a:off x="3527037" y="1826650"/>
            <a:ext cx="2851926" cy="421134"/>
            <a:chOff x="3527037" y="1882922"/>
            <a:chExt cx="2851926" cy="421134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E09E4B-C6FF-45DA-BA4F-9F425FAA9167}"/>
                </a:ext>
              </a:extLst>
            </p:cNvPr>
            <p:cNvSpPr txBox="1"/>
            <p:nvPr/>
          </p:nvSpPr>
          <p:spPr>
            <a:xfrm>
              <a:off x="3527037" y="1882922"/>
              <a:ext cx="1748261" cy="4198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Energy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B0F97AC-ABC7-4E77-B891-A6ACAEB5806C}"/>
                </a:ext>
              </a:extLst>
            </p:cNvPr>
            <p:cNvGrpSpPr/>
            <p:nvPr/>
          </p:nvGrpSpPr>
          <p:grpSpPr>
            <a:xfrm>
              <a:off x="5281867" y="1884223"/>
              <a:ext cx="1097096" cy="419833"/>
              <a:chOff x="1571884" y="12383"/>
              <a:chExt cx="3340254" cy="411468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2524279-D257-430F-9CD1-510C58543830}"/>
                  </a:ext>
                </a:extLst>
              </p:cNvPr>
              <p:cNvSpPr/>
              <p:nvPr/>
            </p:nvSpPr>
            <p:spPr>
              <a:xfrm>
                <a:off x="1571884" y="12383"/>
                <a:ext cx="3340254" cy="411468"/>
              </a:xfrm>
              <a:prstGeom prst="rect">
                <a:avLst/>
              </a:prstGeom>
            </p:spPr>
            <p:style>
              <a:lnRef idx="2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21C02B6-327A-4B58-A758-F4A5006BE503}"/>
                  </a:ext>
                </a:extLst>
              </p:cNvPr>
              <p:cNvSpPr txBox="1"/>
              <p:nvPr/>
            </p:nvSpPr>
            <p:spPr>
              <a:xfrm>
                <a:off x="1571884" y="12383"/>
                <a:ext cx="3340254" cy="411468"/>
              </a:xfrm>
              <a:prstGeom prst="rect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marL="0" lvl="1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r>
                  <a:rPr lang="en-US" sz="140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Calibri" panose="020F0502020204030204"/>
                  </a:rPr>
                  <a:t>2015</a:t>
                </a:r>
                <a:endPara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99369A-A81C-4113-9EDA-110CB5AB5978}"/>
              </a:ext>
            </a:extLst>
          </p:cNvPr>
          <p:cNvGrpSpPr/>
          <p:nvPr/>
        </p:nvGrpSpPr>
        <p:grpSpPr>
          <a:xfrm>
            <a:off x="3527037" y="2288139"/>
            <a:ext cx="2851926" cy="421133"/>
            <a:chOff x="3527037" y="2372547"/>
            <a:chExt cx="2851926" cy="42113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4855754-44BC-4DC7-ADE0-C8DCD3C5E470}"/>
                </a:ext>
              </a:extLst>
            </p:cNvPr>
            <p:cNvSpPr txBox="1"/>
            <p:nvPr/>
          </p:nvSpPr>
          <p:spPr>
            <a:xfrm>
              <a:off x="3527037" y="2372547"/>
              <a:ext cx="1748261" cy="4198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Water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24E1E9E-C0C8-4650-9778-519887810625}"/>
                </a:ext>
              </a:extLst>
            </p:cNvPr>
            <p:cNvGrpSpPr/>
            <p:nvPr/>
          </p:nvGrpSpPr>
          <p:grpSpPr>
            <a:xfrm>
              <a:off x="5281867" y="2373847"/>
              <a:ext cx="1097096" cy="419833"/>
              <a:chOff x="1571884" y="492251"/>
              <a:chExt cx="3340254" cy="411468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16CE675-4453-4F04-AB74-78AE64DF6997}"/>
                  </a:ext>
                </a:extLst>
              </p:cNvPr>
              <p:cNvSpPr/>
              <p:nvPr/>
            </p:nvSpPr>
            <p:spPr>
              <a:xfrm>
                <a:off x="1571884" y="492251"/>
                <a:ext cx="3340254" cy="411468"/>
              </a:xfrm>
              <a:prstGeom prst="rect">
                <a:avLst/>
              </a:prstGeom>
            </p:spPr>
            <p:style>
              <a:lnRef idx="2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26BEB55-61C9-4480-8652-5B6752362BB2}"/>
                  </a:ext>
                </a:extLst>
              </p:cNvPr>
              <p:cNvSpPr txBox="1"/>
              <p:nvPr/>
            </p:nvSpPr>
            <p:spPr>
              <a:xfrm>
                <a:off x="1571884" y="492251"/>
                <a:ext cx="3340254" cy="411468"/>
              </a:xfrm>
              <a:prstGeom prst="rect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marL="0" lvl="1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r>
                  <a:rPr lang="en-US" sz="140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2015</a:t>
                </a:r>
                <a:endPara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endParaRPr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C214E3B-76DF-40A7-807D-1D842A88D108}"/>
              </a:ext>
            </a:extLst>
          </p:cNvPr>
          <p:cNvGrpSpPr/>
          <p:nvPr/>
        </p:nvGrpSpPr>
        <p:grpSpPr>
          <a:xfrm>
            <a:off x="3526268" y="2750927"/>
            <a:ext cx="2852695" cy="419834"/>
            <a:chOff x="3526268" y="2863471"/>
            <a:chExt cx="2852695" cy="41983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9C5791-2CB1-41C7-A84F-48EDFFE1A757}"/>
                </a:ext>
              </a:extLst>
            </p:cNvPr>
            <p:cNvSpPr txBox="1"/>
            <p:nvPr/>
          </p:nvSpPr>
          <p:spPr>
            <a:xfrm>
              <a:off x="3526268" y="2863471"/>
              <a:ext cx="1748261" cy="4198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Waste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F1C15FA-687A-40E7-A0F2-53234E43A951}"/>
                </a:ext>
              </a:extLst>
            </p:cNvPr>
            <p:cNvGrpSpPr/>
            <p:nvPr/>
          </p:nvGrpSpPr>
          <p:grpSpPr>
            <a:xfrm>
              <a:off x="5281867" y="2863472"/>
              <a:ext cx="1097096" cy="419833"/>
              <a:chOff x="1571884" y="972120"/>
              <a:chExt cx="3340254" cy="411468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B049104-0170-492E-86FF-12B07C4AD5A7}"/>
                  </a:ext>
                </a:extLst>
              </p:cNvPr>
              <p:cNvSpPr/>
              <p:nvPr/>
            </p:nvSpPr>
            <p:spPr>
              <a:xfrm>
                <a:off x="1571884" y="972120"/>
                <a:ext cx="3340254" cy="411468"/>
              </a:xfrm>
              <a:prstGeom prst="rect">
                <a:avLst/>
              </a:prstGeom>
            </p:spPr>
            <p:style>
              <a:lnRef idx="2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C9D679D-426F-4CB1-A33B-2B0B77FB7527}"/>
                  </a:ext>
                </a:extLst>
              </p:cNvPr>
              <p:cNvSpPr txBox="1"/>
              <p:nvPr/>
            </p:nvSpPr>
            <p:spPr>
              <a:xfrm>
                <a:off x="1571884" y="972120"/>
                <a:ext cx="3340254" cy="411468"/>
              </a:xfrm>
              <a:prstGeom prst="rect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marL="0" lvl="1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r>
                  <a:rPr lang="en-US" sz="140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Calibri" panose="020F0502020204030204"/>
                  </a:rPr>
                  <a:t>2015</a:t>
                </a:r>
                <a:endPara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110A3B0-B93D-4F55-B526-2080BABB08FF}"/>
              </a:ext>
            </a:extLst>
          </p:cNvPr>
          <p:cNvGrpSpPr/>
          <p:nvPr/>
        </p:nvGrpSpPr>
        <p:grpSpPr>
          <a:xfrm>
            <a:off x="3526268" y="3212416"/>
            <a:ext cx="2852695" cy="419834"/>
            <a:chOff x="3526268" y="3353096"/>
            <a:chExt cx="2852695" cy="41983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C89ABF8-A9E7-4E73-931B-2F1F33EFBA63}"/>
                </a:ext>
              </a:extLst>
            </p:cNvPr>
            <p:cNvSpPr txBox="1"/>
            <p:nvPr/>
          </p:nvSpPr>
          <p:spPr>
            <a:xfrm>
              <a:off x="3526268" y="3353096"/>
              <a:ext cx="1748261" cy="4198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Mobility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8F4BBA34-7792-4DCC-A091-27DF80E5F043}"/>
                </a:ext>
              </a:extLst>
            </p:cNvPr>
            <p:cNvGrpSpPr/>
            <p:nvPr/>
          </p:nvGrpSpPr>
          <p:grpSpPr>
            <a:xfrm>
              <a:off x="5281867" y="3353097"/>
              <a:ext cx="1097096" cy="419833"/>
              <a:chOff x="1571884" y="1451989"/>
              <a:chExt cx="3340254" cy="411468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47E99A1-DD4E-4F21-8C7C-9AEE1034912B}"/>
                  </a:ext>
                </a:extLst>
              </p:cNvPr>
              <p:cNvSpPr/>
              <p:nvPr/>
            </p:nvSpPr>
            <p:spPr>
              <a:xfrm>
                <a:off x="1571884" y="1451989"/>
                <a:ext cx="3340254" cy="411468"/>
              </a:xfrm>
              <a:prstGeom prst="rect">
                <a:avLst/>
              </a:prstGeom>
            </p:spPr>
            <p:style>
              <a:lnRef idx="2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5CC4E8-0B24-4288-B161-E0FC52AE270B}"/>
                  </a:ext>
                </a:extLst>
              </p:cNvPr>
              <p:cNvSpPr txBox="1"/>
              <p:nvPr/>
            </p:nvSpPr>
            <p:spPr>
              <a:xfrm>
                <a:off x="1571884" y="1451989"/>
                <a:ext cx="3340254" cy="411468"/>
              </a:xfrm>
              <a:prstGeom prst="rect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marL="0" lvl="1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r>
                  <a:rPr lang="en-US" sz="140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Calibri" panose="020F0502020204030204"/>
                  </a:rPr>
                  <a:t>2015</a:t>
                </a:r>
                <a:endPara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6BEBDA1-0950-4818-9541-48E28F121658}"/>
              </a:ext>
            </a:extLst>
          </p:cNvPr>
          <p:cNvGrpSpPr/>
          <p:nvPr/>
        </p:nvGrpSpPr>
        <p:grpSpPr>
          <a:xfrm>
            <a:off x="3527036" y="3687975"/>
            <a:ext cx="2851927" cy="420292"/>
            <a:chOff x="3527036" y="3842723"/>
            <a:chExt cx="2851927" cy="42029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889A2F1-0024-4D3A-BE97-AE75A10383CD}"/>
                </a:ext>
              </a:extLst>
            </p:cNvPr>
            <p:cNvSpPr txBox="1"/>
            <p:nvPr/>
          </p:nvSpPr>
          <p:spPr>
            <a:xfrm>
              <a:off x="3527036" y="3843182"/>
              <a:ext cx="1748261" cy="419833"/>
            </a:xfrm>
            <a:prstGeom prst="rect">
              <a:avLst/>
            </a:prstGeom>
            <a:solidFill>
              <a:schemeClr val="accent6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Greeneries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93C327B-A046-4859-A054-D39AFFF3D663}"/>
                </a:ext>
              </a:extLst>
            </p:cNvPr>
            <p:cNvGrpSpPr/>
            <p:nvPr/>
          </p:nvGrpSpPr>
          <p:grpSpPr>
            <a:xfrm>
              <a:off x="5281867" y="3842723"/>
              <a:ext cx="1097096" cy="419833"/>
              <a:chOff x="1571884" y="1931858"/>
              <a:chExt cx="3340254" cy="411468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CB5C1D3-FF5C-4E6E-9880-8CCA21882DFA}"/>
                  </a:ext>
                </a:extLst>
              </p:cNvPr>
              <p:cNvSpPr/>
              <p:nvPr/>
            </p:nvSpPr>
            <p:spPr>
              <a:xfrm>
                <a:off x="1571884" y="1931858"/>
                <a:ext cx="3340254" cy="411468"/>
              </a:xfrm>
              <a:prstGeom prst="rect">
                <a:avLst/>
              </a:prstGeom>
            </p:spPr>
            <p:style>
              <a:lnRef idx="2">
                <a:schemeClr val="accent6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A95360F-F140-4532-B561-A77C7B5EE8B9}"/>
                  </a:ext>
                </a:extLst>
              </p:cNvPr>
              <p:cNvSpPr txBox="1"/>
              <p:nvPr/>
            </p:nvSpPr>
            <p:spPr>
              <a:xfrm>
                <a:off x="1571884" y="1931858"/>
                <a:ext cx="3340254" cy="41146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390" tIns="72390" rIns="72390" bIns="72390" numCol="1" spcCol="1270" anchor="ctr" anchorCtr="0">
                <a:noAutofit/>
              </a:bodyPr>
              <a:lstStyle/>
              <a:p>
                <a:pPr marL="0" lvl="1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r>
                  <a:rPr lang="en-US" sz="140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Calibri" panose="020F0502020204030204"/>
                  </a:rPr>
                  <a:t>2015</a:t>
                </a:r>
                <a:endParaRPr lang="en-MY" sz="14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C7A93D5-7F5B-42A9-928C-A6691744743A}"/>
              </a:ext>
            </a:extLst>
          </p:cNvPr>
          <p:cNvSpPr/>
          <p:nvPr/>
        </p:nvSpPr>
        <p:spPr>
          <a:xfrm>
            <a:off x="3526268" y="1498777"/>
            <a:ext cx="283383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defTabSz="457200">
              <a:defRPr/>
            </a:pPr>
            <a:r>
              <a:rPr lang="en-MY" sz="1400" b="1" dirty="0">
                <a:solidFill>
                  <a:prstClr val="black"/>
                </a:solidFill>
                <a:highlight>
                  <a:srgbClr val="C0C0C0"/>
                </a:highlight>
                <a:latin typeface="Calibri" panose="020F0502020204030204"/>
              </a:rPr>
              <a:t>Elements                     : Baseline Year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4FC24A7-759D-4E42-8B50-1FADE6DDFC4C}"/>
              </a:ext>
            </a:extLst>
          </p:cNvPr>
          <p:cNvGrpSpPr/>
          <p:nvPr/>
        </p:nvGrpSpPr>
        <p:grpSpPr>
          <a:xfrm>
            <a:off x="3527037" y="957525"/>
            <a:ext cx="2851926" cy="446517"/>
            <a:chOff x="3526652" y="2823479"/>
            <a:chExt cx="2851926" cy="446517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C893405-9AB0-4933-977C-0357D9D00886}"/>
                </a:ext>
              </a:extLst>
            </p:cNvPr>
            <p:cNvSpPr txBox="1"/>
            <p:nvPr/>
          </p:nvSpPr>
          <p:spPr>
            <a:xfrm>
              <a:off x="3526652" y="2823479"/>
              <a:ext cx="1748261" cy="445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MY" sz="1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Assessment Year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36ABF60-1E75-4BD9-8913-FBBE474B6AF2}"/>
                </a:ext>
              </a:extLst>
            </p:cNvPr>
            <p:cNvSpPr txBox="1"/>
            <p:nvPr/>
          </p:nvSpPr>
          <p:spPr>
            <a:xfrm>
              <a:off x="5281482" y="2824860"/>
              <a:ext cx="1097096" cy="445136"/>
            </a:xfrm>
            <a:prstGeom prst="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en-US" sz="14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2020</a:t>
              </a:r>
              <a:endParaRPr lang="en-MY" sz="1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331D7A65-346C-4F7A-875D-34FE54C3C269}"/>
              </a:ext>
            </a:extLst>
          </p:cNvPr>
          <p:cNvSpPr txBox="1"/>
          <p:nvPr/>
        </p:nvSpPr>
        <p:spPr>
          <a:xfrm>
            <a:off x="6643034" y="2235777"/>
            <a:ext cx="3119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&lt;INSERT LOCATION’S PHOTO&gt;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1D139D2-CEE7-4779-B21C-2A411C6FE21B}"/>
              </a:ext>
            </a:extLst>
          </p:cNvPr>
          <p:cNvSpPr/>
          <p:nvPr/>
        </p:nvSpPr>
        <p:spPr>
          <a:xfrm>
            <a:off x="3526268" y="4227468"/>
            <a:ext cx="6213763" cy="24406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&lt;INSERT DESCRIPTION&gt;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F3468-C29B-49DA-9A35-23C43DA0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6B789-7A43-46E5-8EAD-D807631A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EFC-E498-4FE2-80FD-6935810F0762}" type="slidenum">
              <a:rPr lang="en-MY" smtClean="0"/>
              <a:t>5</a:t>
            </a:fld>
            <a:endParaRPr lang="en-MY"/>
          </a:p>
        </p:txBody>
      </p:sp>
      <p:sp>
        <p:nvSpPr>
          <p:cNvPr id="64" name="Date Placeholder 3">
            <a:extLst>
              <a:ext uri="{FF2B5EF4-FFF2-40B4-BE49-F238E27FC236}">
                <a16:creationId xmlns:a16="http://schemas.microsoft.com/office/drawing/2014/main" id="{45284FA0-40E9-1DFA-EA91-C386C07D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596995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103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80C45-0AFB-427E-827B-F69BDD21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LOCATION MAP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797A5B0-15A2-4FCB-B12B-4879D2265E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416B2A-494F-4CFB-98B5-86BA32477803}"/>
              </a:ext>
            </a:extLst>
          </p:cNvPr>
          <p:cNvGrpSpPr/>
          <p:nvPr/>
        </p:nvGrpSpPr>
        <p:grpSpPr>
          <a:xfrm>
            <a:off x="623023" y="6332214"/>
            <a:ext cx="8659954" cy="372050"/>
            <a:chOff x="783724" y="6247808"/>
            <a:chExt cx="8659954" cy="37205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E121BBB-C503-4CB5-8BE5-B390770136E9}"/>
                </a:ext>
              </a:extLst>
            </p:cNvPr>
            <p:cNvGrpSpPr/>
            <p:nvPr/>
          </p:nvGrpSpPr>
          <p:grpSpPr>
            <a:xfrm>
              <a:off x="3593742" y="6249597"/>
              <a:ext cx="2832716" cy="370261"/>
              <a:chOff x="-980661" y="5944262"/>
              <a:chExt cx="4308278" cy="45450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E9612A6-078A-4D2D-BE7A-AFE79B9F50D1}"/>
                  </a:ext>
                </a:extLst>
              </p:cNvPr>
              <p:cNvSpPr/>
              <p:nvPr/>
            </p:nvSpPr>
            <p:spPr>
              <a:xfrm>
                <a:off x="-980661" y="5945402"/>
                <a:ext cx="2486721" cy="45336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 defTabSz="457200">
                  <a:defRPr/>
                </a:pPr>
                <a:r>
                  <a:rPr lang="en-MY">
                    <a:solidFill>
                      <a:prstClr val="black"/>
                    </a:solidFill>
                    <a:latin typeface="Calibri" panose="020F0502020204030204"/>
                  </a:rPr>
                  <a:t>Zone Area (ha):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04532BE-05DF-4C6A-82B5-25A1A4674F26}"/>
                  </a:ext>
                </a:extLst>
              </p:cNvPr>
              <p:cNvSpPr/>
              <p:nvPr/>
            </p:nvSpPr>
            <p:spPr>
              <a:xfrm>
                <a:off x="1502683" y="5944262"/>
                <a:ext cx="1824934" cy="453369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highlight>
                      <a:srgbClr val="FFFF00"/>
                    </a:highlight>
                  </a:rPr>
                  <a:t>159.89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MY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69B5C06-7426-40C0-ACAD-5EB7CFA5A38A}"/>
                </a:ext>
              </a:extLst>
            </p:cNvPr>
            <p:cNvGrpSpPr/>
            <p:nvPr/>
          </p:nvGrpSpPr>
          <p:grpSpPr>
            <a:xfrm>
              <a:off x="783724" y="6250524"/>
              <a:ext cx="2721368" cy="369332"/>
              <a:chOff x="-337706" y="5945402"/>
              <a:chExt cx="4138928" cy="453369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8226CEE-4355-4388-BC3A-F0E712BD67DA}"/>
                  </a:ext>
                </a:extLst>
              </p:cNvPr>
              <p:cNvSpPr/>
              <p:nvPr/>
            </p:nvSpPr>
            <p:spPr>
              <a:xfrm>
                <a:off x="-337706" y="5945402"/>
                <a:ext cx="2313329" cy="45336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 defTabSz="457200">
                  <a:defRPr/>
                </a:pPr>
                <a:r>
                  <a:rPr lang="en-MY">
                    <a:solidFill>
                      <a:prstClr val="black"/>
                    </a:solidFill>
                    <a:latin typeface="Calibri" panose="020F0502020204030204"/>
                  </a:rPr>
                  <a:t>PBT Area (ha):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4844162-0DBC-46D7-B1F1-451EA5733466}"/>
                  </a:ext>
                </a:extLst>
              </p:cNvPr>
              <p:cNvSpPr/>
              <p:nvPr/>
            </p:nvSpPr>
            <p:spPr>
              <a:xfrm>
                <a:off x="1976288" y="5945403"/>
                <a:ext cx="1824934" cy="453368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highlight>
                      <a:srgbClr val="FFFF00"/>
                    </a:highlight>
                  </a:rPr>
                  <a:t>29,030.00</a:t>
                </a:r>
                <a:endParaRPr lang="en-MY" dirty="0">
                  <a:solidFill>
                    <a:schemeClr val="tx1"/>
                  </a:solidFill>
                  <a:highlight>
                    <a:srgbClr val="FFFF00"/>
                  </a:highlight>
                </a:endParaRP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8DA3BBF6-DAE2-4107-8475-A67D4A4099E8}"/>
                </a:ext>
              </a:extLst>
            </p:cNvPr>
            <p:cNvGrpSpPr/>
            <p:nvPr/>
          </p:nvGrpSpPr>
          <p:grpSpPr>
            <a:xfrm>
              <a:off x="6517766" y="6247808"/>
              <a:ext cx="2925912" cy="369332"/>
              <a:chOff x="-980663" y="5945402"/>
              <a:chExt cx="4450024" cy="453369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1AC77DF-62CD-466F-A070-782624934032}"/>
                  </a:ext>
                </a:extLst>
              </p:cNvPr>
              <p:cNvSpPr/>
              <p:nvPr/>
            </p:nvSpPr>
            <p:spPr>
              <a:xfrm>
                <a:off x="-980663" y="5945402"/>
                <a:ext cx="2690269" cy="453369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 defTabSz="457200">
                  <a:defRPr/>
                </a:pPr>
                <a:r>
                  <a:rPr lang="en-MY">
                    <a:solidFill>
                      <a:prstClr val="black"/>
                    </a:solidFill>
                    <a:latin typeface="Calibri" panose="020F0502020204030204"/>
                  </a:rPr>
                  <a:t>Percentage Area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4C548B9-BF2B-433A-85B1-0693A754E40A}"/>
                  </a:ext>
                </a:extLst>
              </p:cNvPr>
              <p:cNvSpPr/>
              <p:nvPr/>
            </p:nvSpPr>
            <p:spPr>
              <a:xfrm>
                <a:off x="1644424" y="5945402"/>
                <a:ext cx="1824937" cy="453369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 algn="ctr"/>
                <a:r>
                  <a:rPr lang="en-US" dirty="0">
                    <a:solidFill>
                      <a:schemeClr val="tx1"/>
                    </a:solidFill>
                    <a:highlight>
                      <a:srgbClr val="FFFF00"/>
                    </a:highlight>
                  </a:rPr>
                  <a:t>0.55%</a:t>
                </a:r>
                <a:endParaRPr lang="en-MY" dirty="0">
                  <a:solidFill>
                    <a:prstClr val="black"/>
                  </a:solidFill>
                  <a:highlight>
                    <a:srgbClr val="FFFF00"/>
                  </a:highlight>
                  <a:latin typeface="Calibri" panose="020F0502020204030204"/>
                </a:endParaRPr>
              </a:p>
            </p:txBody>
          </p:sp>
        </p:grpSp>
      </p:grp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4F63CC7-2499-4102-9A2A-00F3D4D8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1D0A948-1999-4868-AC3A-8E440517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9EFC-E498-4FE2-80FD-6935810F0762}" type="slidenum">
              <a:rPr lang="en-MY" smtClean="0"/>
              <a:t>6</a:t>
            </a:fld>
            <a:endParaRPr lang="en-MY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7C5CFF3-2B52-ABF9-0AAB-17231211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06722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8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5B59C7D-4231-4361-9ACB-109DDA221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A0C376-1898-4650-8F41-FF9E3F1113E3}"/>
              </a:ext>
            </a:extLst>
          </p:cNvPr>
          <p:cNvSpPr/>
          <p:nvPr/>
        </p:nvSpPr>
        <p:spPr>
          <a:xfrm>
            <a:off x="82045" y="2052485"/>
            <a:ext cx="233830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energy efficiency and renewable energy targets?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Short term (1-2 years):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5% Carbon emission reduction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Medium term (5 years/2025): 20%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Long Term (10 years/2030): 45%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BB007C-6A74-427B-B897-CB959E0CB2F0}"/>
              </a:ext>
            </a:extLst>
          </p:cNvPr>
          <p:cNvSpPr/>
          <p:nvPr/>
        </p:nvSpPr>
        <p:spPr>
          <a:xfrm>
            <a:off x="7472641" y="2069246"/>
            <a:ext cx="23385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low carbon mobility targets?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Short term (1-2 years):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5% Carbon emission reduction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Medium term (5 years/2025): 20%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Long Term (10 years/2030): 45%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DEE767-D7B6-4E70-A6D9-92858FEBFEF7}"/>
              </a:ext>
            </a:extLst>
          </p:cNvPr>
          <p:cNvSpPr/>
          <p:nvPr/>
        </p:nvSpPr>
        <p:spPr>
          <a:xfrm>
            <a:off x="5032417" y="2069246"/>
            <a:ext cx="23385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waste reduction targets?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Short term (1-2 years):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5% Carbon emission reduction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Medium term (5 years/2025): 20%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Long Term (10 years/2030): 45%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5F55F7-7182-42E8-9AE8-FB31A744F2A2}"/>
              </a:ext>
            </a:extLst>
          </p:cNvPr>
          <p:cNvSpPr/>
          <p:nvPr/>
        </p:nvSpPr>
        <p:spPr>
          <a:xfrm>
            <a:off x="2568731" y="2069246"/>
            <a:ext cx="231531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water efficiency and rainwater harvesting targets?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Short term (1-2 years):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10% Carbon emission reduction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Medium term (5 years/2025): 25% </a:t>
            </a:r>
          </a:p>
          <a:p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Long Term (10 years/2030): 45%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3E0BF2-0B5B-438C-910C-F90489E8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7</a:t>
            </a:fld>
            <a:endParaRPr lang="en-MY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A15FAB-C5E5-88C9-1D91-29798CB2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03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F0CC7A-1A2C-4D34-87DC-C903D47C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544187-3BB6-4D0C-AC1F-82389670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8</a:t>
            </a:fld>
            <a:endParaRPr lang="en-MY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282ADF-072A-4E29-A1C9-3B23505E7FA6}"/>
              </a:ext>
            </a:extLst>
          </p:cNvPr>
          <p:cNvSpPr/>
          <p:nvPr/>
        </p:nvSpPr>
        <p:spPr>
          <a:xfrm>
            <a:off x="86750" y="2072069"/>
            <a:ext cx="23276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targets for maintaining or increasing the forested area?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Maintain or increase forest coverage area as compared to baseline year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1E7586-E0B8-494A-A250-EEB7A8E03920}"/>
              </a:ext>
            </a:extLst>
          </p:cNvPr>
          <p:cNvSpPr/>
          <p:nvPr/>
        </p:nvSpPr>
        <p:spPr>
          <a:xfrm>
            <a:off x="2539269" y="2068370"/>
            <a:ext cx="233854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targets for maintaining or increasing the greenspace area?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To increase green area/spaces, urban forest and number of trees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Short term: 3% increase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Medium term: 10%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Long term: 20%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4527B3-7E20-49E9-9171-74CAD5656EE1}"/>
              </a:ext>
            </a:extLst>
          </p:cNvPr>
          <p:cNvSpPr/>
          <p:nvPr/>
        </p:nvSpPr>
        <p:spPr>
          <a:xfrm>
            <a:off x="5024083" y="2068370"/>
            <a:ext cx="23176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What are your targets for maintaining or increasing the water bodies area?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Be clear on where it is going to be applied and set 3 targets; short, medium &amp; long term. Also indicate baseline year.</a:t>
            </a:r>
          </a:p>
          <a:p>
            <a:pPr algn="ctr"/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Maintain or increase water bodies area as compared to baseline year</a:t>
            </a:r>
          </a:p>
          <a:p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79497F-063C-0D70-BF7E-B86AA6FC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63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0E91CF-2836-4F5B-AD3E-5FCFFCCBB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Malaysian Green Technology and Climate Change Corporation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89D404-3DCF-44B7-A1FD-2CB5AD022AE7}"/>
              </a:ext>
            </a:extLst>
          </p:cNvPr>
          <p:cNvSpPr txBox="1"/>
          <p:nvPr/>
        </p:nvSpPr>
        <p:spPr>
          <a:xfrm>
            <a:off x="1" y="969942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Display your LCC Committee / Task Force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organisational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chart and explain their key roles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996D892C-2BFF-43F0-B4CA-12B220614AAA}"/>
              </a:ext>
            </a:extLst>
          </p:cNvPr>
          <p:cNvGraphicFramePr>
            <a:graphicFrameLocks/>
          </p:cNvGraphicFramePr>
          <p:nvPr/>
        </p:nvGraphicFramePr>
        <p:xfrm>
          <a:off x="273075" y="1761803"/>
          <a:ext cx="59589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2D45BC-92DF-4BB9-97A2-73A9AC37C442}"/>
              </a:ext>
            </a:extLst>
          </p:cNvPr>
          <p:cNvSpPr/>
          <p:nvPr/>
        </p:nvSpPr>
        <p:spPr>
          <a:xfrm>
            <a:off x="6527409" y="1597580"/>
            <a:ext cx="3277773" cy="651134"/>
          </a:xfrm>
          <a:prstGeom prst="rect">
            <a:avLst/>
          </a:prstGeom>
          <a:solidFill>
            <a:srgbClr val="1B438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>
                <a:solidFill>
                  <a:schemeClr val="bg1"/>
                </a:solidFill>
              </a:rPr>
              <a:t>ROLES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5E7BB8-CDF2-4317-B03C-DE208FA4D2D8}"/>
              </a:ext>
            </a:extLst>
          </p:cNvPr>
          <p:cNvSpPr/>
          <p:nvPr/>
        </p:nvSpPr>
        <p:spPr>
          <a:xfrm>
            <a:off x="6548262" y="2350697"/>
            <a:ext cx="32484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What are the roles of committee?</a:t>
            </a:r>
          </a:p>
          <a:p>
            <a:pPr algn="ctr"/>
            <a:endParaRPr 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Explain their roles on low carbon implementation.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0203F2-DF44-4E08-AE2F-8501B46E5D67}"/>
              </a:ext>
            </a:extLst>
          </p:cNvPr>
          <p:cNvSpPr/>
          <p:nvPr/>
        </p:nvSpPr>
        <p:spPr>
          <a:xfrm>
            <a:off x="6527409" y="2328990"/>
            <a:ext cx="3277773" cy="4241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6D1DCC-6766-444F-9D34-7BFA83FE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A249-72B9-4751-BD9C-2357C2A0671A}" type="slidenum">
              <a:rPr lang="en-MY" smtClean="0"/>
              <a:t>9</a:t>
            </a:fld>
            <a:endParaRPr lang="en-MY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FC13F62-9113-DBC4-BA7C-C32235C3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89989"/>
            <a:ext cx="3193366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MGTC/DC/REC/LCC-013 – REV: 2  09/06/2022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166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002FB8EF6A2458A7B43CC77AA057B" ma:contentTypeVersion="8" ma:contentTypeDescription="Create a new document." ma:contentTypeScope="" ma:versionID="7c6884218101214b88d100e1170db2ab">
  <xsd:schema xmlns:xsd="http://www.w3.org/2001/XMLSchema" xmlns:xs="http://www.w3.org/2001/XMLSchema" xmlns:p="http://schemas.microsoft.com/office/2006/metadata/properties" xmlns:ns3="9b73cb34-66bb-47a9-baec-99178425d707" targetNamespace="http://schemas.microsoft.com/office/2006/metadata/properties" ma:root="true" ma:fieldsID="659f88a17882ad79e42e1dac08633aac" ns3:_="">
    <xsd:import namespace="9b73cb34-66bb-47a9-baec-99178425d7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3cb34-66bb-47a9-baec-99178425d7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FA6A99-B9E1-4661-893D-D04585926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73cb34-66bb-47a9-baec-99178425d7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67D1BF-866C-4CA4-A2F6-59CA4D9CB1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349321-AB8B-40D9-9C0E-B67C2AE822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1483</Words>
  <Application>Microsoft Office PowerPoint</Application>
  <PresentationFormat>A4 Paper (210x297 mm)</PresentationFormat>
  <Paragraphs>284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Custom Design</vt:lpstr>
      <vt:lpstr>Office Theme</vt:lpstr>
      <vt:lpstr>PowerPoint Presentation</vt:lpstr>
      <vt:lpstr>CONTENTS</vt:lpstr>
      <vt:lpstr>PowerPoint Presentation</vt:lpstr>
      <vt:lpstr>PowerPoint Presentation</vt:lpstr>
      <vt:lpstr>PROJECT INFORMATION</vt:lpstr>
      <vt:lpstr>LOCATION 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Saiful Adib Bin Abdul Munaff</dc:creator>
  <cp:lastModifiedBy>Nur Sarah Mohd Ali</cp:lastModifiedBy>
  <cp:revision>80</cp:revision>
  <dcterms:created xsi:type="dcterms:W3CDTF">2019-04-12T02:45:18Z</dcterms:created>
  <dcterms:modified xsi:type="dcterms:W3CDTF">2022-06-09T04:50:36Z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0x010100EE8002FB8EF6A2458A7B43CC77AA057B</vt:lpwstr>
  </property>
</Properties>
</file>